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66" r:id="rId11"/>
    <p:sldId id="289" r:id="rId12"/>
    <p:sldId id="291" r:id="rId13"/>
    <p:sldId id="270" r:id="rId14"/>
    <p:sldId id="306" r:id="rId15"/>
    <p:sldId id="292" r:id="rId16"/>
    <p:sldId id="293" r:id="rId17"/>
    <p:sldId id="273" r:id="rId18"/>
    <p:sldId id="298" r:id="rId19"/>
    <p:sldId id="299" r:id="rId20"/>
    <p:sldId id="300" r:id="rId21"/>
    <p:sldId id="301" r:id="rId22"/>
    <p:sldId id="302" r:id="rId23"/>
    <p:sldId id="294" r:id="rId24"/>
    <p:sldId id="295" r:id="rId25"/>
    <p:sldId id="296" r:id="rId26"/>
    <p:sldId id="280" r:id="rId27"/>
    <p:sldId id="303" r:id="rId28"/>
    <p:sldId id="304" r:id="rId29"/>
    <p:sldId id="30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BC419-BB74-41BB-AB9C-BFDBB69E9950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EBB78-67FB-4522-8B30-522B23DDB1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74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EBB78-67FB-4522-8B30-522B23DDB10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93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EBB78-67FB-4522-8B30-522B23DDB10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43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A5D46-743B-45AF-8EB9-CE0C51B42F1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51C3E-1996-452C-85D5-D9F7E077E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hyperlink" Target="http://www.sunnyworld.cn/UploadFiles/201081118632683.jp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1268760"/>
          </a:xfrm>
        </p:spPr>
        <p:txBody>
          <a:bodyPr>
            <a:normAutofit/>
          </a:bodyPr>
          <a:lstStyle/>
          <a:p>
            <a:r>
              <a:rPr lang="sr-Cyrl-CS" sz="2800" dirty="0"/>
              <a:t>ОСНОВНЕ СТРУКОВНЕ СТУДИЈЕ </a:t>
            </a:r>
            <a:endParaRPr lang="en-US" sz="2800" dirty="0"/>
          </a:p>
          <a:p>
            <a:r>
              <a:rPr lang="sr-Cyrl-RS" sz="2800" dirty="0"/>
              <a:t>СТРУКОВНИ ТЕРАПЕУТ</a:t>
            </a:r>
            <a:endParaRPr lang="sr-Cyrl-CS" sz="2800" dirty="0"/>
          </a:p>
          <a:p>
            <a:endParaRPr lang="sr-Cyrl-CS" sz="2800" dirty="0"/>
          </a:p>
          <a:p>
            <a:endParaRPr lang="sr-Latn-CS" dirty="0"/>
          </a:p>
        </p:txBody>
      </p:sp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3068960"/>
            <a:ext cx="9144000" cy="8219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r-Cyrl-RS" sz="6000" b="1" dirty="0"/>
              <a:t>Трансфер</a:t>
            </a:r>
            <a:r>
              <a:rPr lang="ru-RU" sz="6000" dirty="0"/>
              <a:t> </a:t>
            </a:r>
            <a:endParaRPr lang="en-US" sz="6000" dirty="0"/>
          </a:p>
        </p:txBody>
      </p:sp>
      <p:pic>
        <p:nvPicPr>
          <p:cNvPr id="1026" name="Picture 2" descr="logo medicin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340768"/>
            <a:ext cx="58354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Прелаз из колица у кревет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05125"/>
            <a:ext cx="2362200" cy="2505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971800"/>
            <a:ext cx="24098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0725" y="3048000"/>
            <a:ext cx="22764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 Прелаз из колица на столицу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1. начин</a:t>
            </a:r>
          </a:p>
          <a:p>
            <a:pPr>
              <a:buNone/>
            </a:pPr>
            <a:r>
              <a:rPr lang="sr-Cyrl-RS" sz="2400" dirty="0"/>
              <a:t>	Столица се постави паралелно са колицима. Скине се бочна страница инвалидских колица и колица закоче. Пацијент се рук</a:t>
            </a:r>
            <a:r>
              <a:rPr lang="en-US" sz="2400" dirty="0"/>
              <a:t>o</a:t>
            </a:r>
            <a:r>
              <a:rPr lang="sr-Cyrl-RS" sz="2400" dirty="0"/>
              <a:t>м са исте стране ухвати за ивицу столице и одизањем трупа премести са колица на столицу.</a:t>
            </a:r>
          </a:p>
          <a:p>
            <a:r>
              <a:rPr lang="sr-Cyrl-RS" sz="2400" dirty="0"/>
              <a:t>2. начин</a:t>
            </a:r>
          </a:p>
          <a:p>
            <a:pPr>
              <a:buNone/>
            </a:pPr>
            <a:r>
              <a:rPr lang="sr-Cyrl-RS" sz="2400" dirty="0"/>
              <a:t>	Други начин је да су колица мало иза столице. Пацијент се подиже у усправан став и ротирањем карлице и трупа премешта се у столицу, уз упор на руке, са ослонцем једне руке на ивици столице, а другом на колица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Прелаз из колица на под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3285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слабије</a:t>
            </a:r>
            <a:r>
              <a:rPr lang="en-US" sz="2400" dirty="0"/>
              <a:t> </a:t>
            </a:r>
            <a:r>
              <a:rPr lang="en-US" sz="2400" dirty="0" err="1"/>
              <a:t>покретне</a:t>
            </a:r>
            <a:r>
              <a:rPr lang="en-US" sz="2400" dirty="0"/>
              <a:t> </a:t>
            </a:r>
            <a:r>
              <a:rPr lang="en-US" sz="2400" dirty="0" err="1"/>
              <a:t>пацијенте</a:t>
            </a:r>
            <a:r>
              <a:rPr lang="en-US" sz="2400" dirty="0"/>
              <a:t> </a:t>
            </a:r>
            <a:r>
              <a:rPr lang="en-US" sz="2400" dirty="0" err="1"/>
              <a:t>најподобнија</a:t>
            </a:r>
            <a:r>
              <a:rPr lang="en-US" sz="2400" dirty="0"/>
              <a:t> </a:t>
            </a:r>
            <a:r>
              <a:rPr lang="en-US" sz="2400" dirty="0" err="1"/>
              <a:t>техника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"</a:t>
            </a:r>
            <a:r>
              <a:rPr lang="en-US" sz="2400" dirty="0" err="1"/>
              <a:t>степенасти</a:t>
            </a:r>
            <a:r>
              <a:rPr lang="en-US" sz="2400" dirty="0"/>
              <a:t> </a:t>
            </a:r>
            <a:r>
              <a:rPr lang="en-US" sz="2400" dirty="0" err="1"/>
              <a:t>пренос</a:t>
            </a:r>
            <a:r>
              <a:rPr lang="en-US" sz="2400" dirty="0"/>
              <a:t>" </a:t>
            </a:r>
            <a:r>
              <a:rPr lang="en-US" sz="2400" dirty="0" err="1"/>
              <a:t>преко</a:t>
            </a:r>
            <a:r>
              <a:rPr lang="en-US" sz="2400" dirty="0"/>
              <a:t> </a:t>
            </a:r>
            <a:r>
              <a:rPr lang="en-US" sz="2400" dirty="0" err="1"/>
              <a:t>једног</a:t>
            </a:r>
            <a:r>
              <a:rPr lang="en-US" sz="2400" dirty="0"/>
              <a:t> </a:t>
            </a:r>
            <a:r>
              <a:rPr lang="en-US" sz="2400" dirty="0" err="1"/>
              <a:t>сандука</a:t>
            </a:r>
            <a:r>
              <a:rPr lang="en-US" sz="2400" dirty="0"/>
              <a:t>.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помо</a:t>
            </a:r>
            <a:r>
              <a:rPr lang="sr-Cyrl-RS" sz="2400" dirty="0"/>
              <a:t>ћ</a:t>
            </a:r>
            <a:r>
              <a:rPr lang="en-US" sz="2400" dirty="0"/>
              <a:t>у </a:t>
            </a:r>
            <a:r>
              <a:rPr lang="en-US" sz="2400" dirty="0" err="1"/>
              <a:t>руку</a:t>
            </a:r>
            <a:r>
              <a:rPr lang="en-US" sz="2400" dirty="0"/>
              <a:t> </a:t>
            </a:r>
            <a:r>
              <a:rPr lang="en-US" sz="2400" dirty="0" err="1"/>
              <a:t>оди</a:t>
            </a:r>
            <a:r>
              <a:rPr lang="sr-Cyrl-RS" sz="2400" dirty="0"/>
              <a:t>ж</a:t>
            </a:r>
            <a:r>
              <a:rPr lang="en-US" sz="2400" dirty="0"/>
              <a:t>е </a:t>
            </a:r>
            <a:r>
              <a:rPr lang="en-US" sz="2400" dirty="0" err="1"/>
              <a:t>тело</a:t>
            </a:r>
            <a:r>
              <a:rPr lang="en-US" sz="2400" dirty="0"/>
              <a:t> (</a:t>
            </a:r>
            <a:r>
              <a:rPr lang="en-US" sz="2400" dirty="0" err="1"/>
              <a:t>задњицу</a:t>
            </a:r>
            <a:r>
              <a:rPr lang="en-US" sz="2400" dirty="0"/>
              <a:t>)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седи</a:t>
            </a:r>
            <a:r>
              <a:rPr lang="sr-Cyrl-RS" sz="2400" dirty="0"/>
              <a:t>ш</a:t>
            </a:r>
            <a:r>
              <a:rPr lang="en-US" sz="2400" dirty="0" err="1"/>
              <a:t>та</a:t>
            </a:r>
            <a:r>
              <a:rPr lang="en-US" sz="2400" dirty="0"/>
              <a:t> </a:t>
            </a:r>
            <a:r>
              <a:rPr lang="en-US" sz="2400" dirty="0" err="1"/>
              <a:t>колица</a:t>
            </a:r>
            <a:r>
              <a:rPr lang="en-US" sz="2400" dirty="0"/>
              <a:t> и </a:t>
            </a:r>
            <a:r>
              <a:rPr lang="en-US" sz="2400" dirty="0" err="1"/>
              <a:t>преме</a:t>
            </a:r>
            <a:r>
              <a:rPr lang="sr-Cyrl-RS" sz="2400" dirty="0"/>
              <a:t>ш</a:t>
            </a:r>
            <a:r>
              <a:rPr lang="en-US" sz="2400" dirty="0" err="1"/>
              <a:t>та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ни</a:t>
            </a:r>
            <a:r>
              <a:rPr lang="sr-Cyrl-RS" sz="2400" dirty="0"/>
              <a:t>ж</a:t>
            </a:r>
            <a:r>
              <a:rPr lang="en-US" sz="2400" dirty="0"/>
              <a:t>и </a:t>
            </a:r>
            <a:r>
              <a:rPr lang="en-US" sz="2400" dirty="0" err="1"/>
              <a:t>степен</a:t>
            </a:r>
            <a:r>
              <a:rPr lang="en-US" sz="2400" dirty="0"/>
              <a:t> </a:t>
            </a:r>
            <a:r>
              <a:rPr lang="en-US" sz="2400" dirty="0" err="1"/>
              <a:t>односно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сандук</a:t>
            </a:r>
            <a:r>
              <a:rPr lang="en-US" sz="2400" dirty="0"/>
              <a:t>. </a:t>
            </a:r>
            <a:r>
              <a:rPr lang="en-US" sz="2400" dirty="0" err="1"/>
              <a:t>Истовремено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пома</a:t>
            </a:r>
            <a:r>
              <a:rPr lang="sr-Cyrl-RS" sz="2400" dirty="0"/>
              <a:t>ж</a:t>
            </a:r>
            <a:r>
              <a:rPr lang="en-US" sz="2400" dirty="0"/>
              <a:t>е </a:t>
            </a:r>
            <a:r>
              <a:rPr lang="en-US" sz="2400" dirty="0" err="1"/>
              <a:t>здравом</a:t>
            </a:r>
            <a:r>
              <a:rPr lang="en-US" sz="2400" dirty="0"/>
              <a:t> </a:t>
            </a:r>
            <a:r>
              <a:rPr lang="en-US" sz="2400" dirty="0" err="1"/>
              <a:t>ногом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изво</a:t>
            </a:r>
            <a:r>
              <a:rPr lang="sr-Cyrl-RS" sz="2400" dirty="0"/>
              <a:t>ђ</a:t>
            </a:r>
            <a:r>
              <a:rPr lang="en-US" sz="2400" dirty="0" err="1"/>
              <a:t>ење</a:t>
            </a:r>
            <a:r>
              <a:rPr lang="en-US" sz="2400" dirty="0"/>
              <a:t> </a:t>
            </a:r>
            <a:r>
              <a:rPr lang="en-US" sz="2400" dirty="0" err="1"/>
              <a:t>ове</a:t>
            </a:r>
            <a:r>
              <a:rPr lang="en-US" sz="2400" dirty="0"/>
              <a:t> </a:t>
            </a:r>
            <a:r>
              <a:rPr lang="en-US" sz="2400" dirty="0" err="1"/>
              <a:t>активности</a:t>
            </a:r>
            <a:r>
              <a:rPr lang="en-US" sz="2400" dirty="0"/>
              <a:t>. У </a:t>
            </a:r>
            <a:r>
              <a:rPr lang="en-US" sz="2400" dirty="0" err="1"/>
              <a:t>другој</a:t>
            </a:r>
            <a:r>
              <a:rPr lang="en-US" sz="2400" dirty="0"/>
              <a:t> </a:t>
            </a:r>
            <a:r>
              <a:rPr lang="en-US" sz="2400" dirty="0" err="1"/>
              <a:t>фази</a:t>
            </a:r>
            <a:r>
              <a:rPr lang="en-US" sz="2400" dirty="0"/>
              <a:t>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истом</a:t>
            </a:r>
            <a:r>
              <a:rPr lang="en-US" sz="2400" dirty="0"/>
              <a:t> </a:t>
            </a:r>
            <a:r>
              <a:rPr lang="en-US" sz="2400" dirty="0" err="1"/>
              <a:t>техником</a:t>
            </a:r>
            <a:r>
              <a:rPr lang="en-US" sz="2400" dirty="0"/>
              <a:t> </a:t>
            </a:r>
            <a:r>
              <a:rPr lang="en-US" sz="2400" dirty="0" err="1"/>
              <a:t>сп</a:t>
            </a:r>
            <a:r>
              <a:rPr lang="sr-Cyrl-RS" sz="2400" dirty="0"/>
              <a:t>уш</a:t>
            </a:r>
            <a:r>
              <a:rPr lang="en-US" sz="2400" dirty="0" err="1"/>
              <a:t>та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под</a:t>
            </a:r>
            <a:r>
              <a:rPr lang="en-US" sz="2400" dirty="0"/>
              <a:t>. </a:t>
            </a:r>
            <a:r>
              <a:rPr lang="en-US" sz="2400" dirty="0" err="1"/>
              <a:t>Вра</a:t>
            </a:r>
            <a:r>
              <a:rPr lang="sr-Cyrl-RS" sz="2400" dirty="0"/>
              <a:t>ћ</a:t>
            </a:r>
            <a:r>
              <a:rPr lang="en-US" sz="2400" dirty="0" err="1"/>
              <a:t>ање</a:t>
            </a:r>
            <a:r>
              <a:rPr lang="en-US" sz="2400" dirty="0"/>
              <a:t> у </a:t>
            </a:r>
            <a:r>
              <a:rPr lang="en-US" sz="2400" dirty="0" err="1"/>
              <a:t>колица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обавља</a:t>
            </a:r>
            <a:r>
              <a:rPr lang="en-US" sz="2400" dirty="0"/>
              <a:t> </a:t>
            </a:r>
            <a:r>
              <a:rPr lang="en-US" sz="2400" dirty="0" err="1"/>
              <a:t>обрнутим</a:t>
            </a:r>
            <a:r>
              <a:rPr lang="en-US" sz="2400" dirty="0"/>
              <a:t> </a:t>
            </a:r>
            <a:r>
              <a:rPr lang="en-US" sz="2400" dirty="0" err="1"/>
              <a:t>поступком</a:t>
            </a:r>
            <a:r>
              <a:rPr lang="en-US" sz="2400" dirty="0"/>
              <a:t> </a:t>
            </a:r>
            <a:r>
              <a:rPr lang="en-US" sz="2400" dirty="0" err="1"/>
              <a:t>тако</a:t>
            </a:r>
            <a:r>
              <a:rPr lang="sr-Cyrl-RS" sz="2400" dirty="0"/>
              <a:t>ђ</a:t>
            </a:r>
            <a:r>
              <a:rPr lang="en-US" sz="2400" dirty="0"/>
              <a:t>е </a:t>
            </a:r>
            <a:r>
              <a:rPr lang="en-US" sz="2400" dirty="0" err="1"/>
              <a:t>кроз</a:t>
            </a:r>
            <a:r>
              <a:rPr lang="en-US" sz="2400" dirty="0"/>
              <a:t> "</a:t>
            </a:r>
            <a:r>
              <a:rPr lang="en-US" sz="2400" dirty="0" err="1"/>
              <a:t>степенасти</a:t>
            </a:r>
            <a:r>
              <a:rPr lang="en-US" sz="2400" dirty="0"/>
              <a:t> </a:t>
            </a:r>
            <a:r>
              <a:rPr lang="en-US" sz="2400" dirty="0" err="1"/>
              <a:t>пренос</a:t>
            </a:r>
            <a:r>
              <a:rPr lang="en-US" sz="2400" dirty="0"/>
              <a:t>". </a:t>
            </a:r>
            <a:endParaRPr lang="sr-Cyrl-RS" sz="2400" dirty="0"/>
          </a:p>
          <a:p>
            <a:r>
              <a:rPr lang="en-US" sz="2400" dirty="0" err="1"/>
              <a:t>Код</a:t>
            </a:r>
            <a:r>
              <a:rPr lang="en-US" sz="2400" dirty="0"/>
              <a:t> </a:t>
            </a:r>
            <a:r>
              <a:rPr lang="en-US" sz="2400" dirty="0" err="1"/>
              <a:t>мобилнијих</a:t>
            </a:r>
            <a:r>
              <a:rPr lang="en-US" sz="2400" dirty="0"/>
              <a:t> </a:t>
            </a:r>
            <a:r>
              <a:rPr lang="en-US" sz="2400" dirty="0" err="1"/>
              <a:t>пацијената</a:t>
            </a:r>
            <a:r>
              <a:rPr lang="en-US" sz="2400" dirty="0"/>
              <a:t> </a:t>
            </a:r>
            <a:r>
              <a:rPr lang="en-US" sz="2400" dirty="0" err="1"/>
              <a:t>мо</a:t>
            </a:r>
            <a:r>
              <a:rPr lang="sr-Cyrl-RS" sz="2400" dirty="0"/>
              <a:t>ж</a:t>
            </a:r>
            <a:r>
              <a:rPr lang="en-US" sz="2400" dirty="0"/>
              <a:t>е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спровести</a:t>
            </a:r>
            <a:r>
              <a:rPr lang="en-US" sz="2400" dirty="0"/>
              <a:t> </a:t>
            </a:r>
            <a:r>
              <a:rPr lang="en-US" sz="2400" dirty="0" err="1"/>
              <a:t>директни</a:t>
            </a:r>
            <a:r>
              <a:rPr lang="en-US" sz="2400" dirty="0"/>
              <a:t> </a:t>
            </a:r>
            <a:r>
              <a:rPr lang="en-US" sz="2400" dirty="0" err="1"/>
              <a:t>пренос</a:t>
            </a:r>
            <a:r>
              <a:rPr lang="en-US" sz="2400" dirty="0"/>
              <a:t>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седи</a:t>
            </a:r>
            <a:r>
              <a:rPr lang="sr-Cyrl-RS" sz="2400" dirty="0"/>
              <a:t>ш</a:t>
            </a:r>
            <a:r>
              <a:rPr lang="en-US" sz="2400" dirty="0" err="1"/>
              <a:t>та</a:t>
            </a:r>
            <a:r>
              <a:rPr lang="en-US" sz="2400" dirty="0"/>
              <a:t> </a:t>
            </a:r>
            <a:r>
              <a:rPr lang="en-US" sz="2400" dirty="0" err="1"/>
              <a:t>колица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под</a:t>
            </a:r>
            <a:r>
              <a:rPr lang="en-US" sz="2400" dirty="0"/>
              <a:t>.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савија</a:t>
            </a:r>
            <a:r>
              <a:rPr lang="en-US" sz="2400" dirty="0"/>
              <a:t> </a:t>
            </a:r>
            <a:r>
              <a:rPr lang="en-US" sz="2400" dirty="0" err="1"/>
              <a:t>ка</a:t>
            </a:r>
            <a:r>
              <a:rPr lang="en-US" sz="2400" dirty="0"/>
              <a:t> </a:t>
            </a:r>
            <a:r>
              <a:rPr lang="en-US" sz="2400" dirty="0" err="1"/>
              <a:t>напред</a:t>
            </a:r>
            <a:r>
              <a:rPr lang="en-US" sz="2400" dirty="0"/>
              <a:t> </a:t>
            </a:r>
            <a:r>
              <a:rPr lang="en-US" sz="2400" dirty="0" err="1"/>
              <a:t>све</a:t>
            </a:r>
            <a:r>
              <a:rPr lang="en-US" sz="2400" dirty="0"/>
              <a:t> </a:t>
            </a:r>
            <a:r>
              <a:rPr lang="en-US" sz="2400" dirty="0" err="1"/>
              <a:t>док</a:t>
            </a:r>
            <a:r>
              <a:rPr lang="en-US" sz="2400" dirty="0"/>
              <a:t> </a:t>
            </a:r>
            <a:r>
              <a:rPr lang="en-US" sz="2400" dirty="0" err="1"/>
              <a:t>рукама</a:t>
            </a:r>
            <a:r>
              <a:rPr lang="en-US" sz="2400" dirty="0"/>
              <a:t>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додирне</a:t>
            </a:r>
            <a:r>
              <a:rPr lang="en-US" sz="2400" dirty="0"/>
              <a:t> </a:t>
            </a:r>
            <a:r>
              <a:rPr lang="en-US" sz="2400" dirty="0" err="1"/>
              <a:t>под</a:t>
            </a:r>
            <a:r>
              <a:rPr lang="en-US" sz="2400" dirty="0"/>
              <a:t>. </a:t>
            </a:r>
            <a:r>
              <a:rPr lang="en-US" sz="2400" dirty="0" err="1"/>
              <a:t>Након</a:t>
            </a:r>
            <a:r>
              <a:rPr lang="en-US" sz="2400" dirty="0"/>
              <a:t> </a:t>
            </a:r>
            <a:r>
              <a:rPr lang="en-US" sz="2400" dirty="0" err="1"/>
              <a:t>тога</a:t>
            </a:r>
            <a:r>
              <a:rPr lang="en-US" sz="2400" dirty="0"/>
              <a:t> </a:t>
            </a:r>
            <a:r>
              <a:rPr lang="en-US" sz="2400" dirty="0" err="1"/>
              <a:t>лаганим</a:t>
            </a:r>
            <a:r>
              <a:rPr lang="en-US" sz="2400" dirty="0"/>
              <a:t> </a:t>
            </a:r>
            <a:r>
              <a:rPr lang="en-US" sz="2400" dirty="0" err="1"/>
              <a:t>покретима</a:t>
            </a:r>
            <a:r>
              <a:rPr lang="en-US" sz="2400" dirty="0"/>
              <a:t> </a:t>
            </a:r>
            <a:r>
              <a:rPr lang="en-US" sz="2400" dirty="0" err="1"/>
              <a:t>прелази</a:t>
            </a:r>
            <a:r>
              <a:rPr lang="en-US" sz="2400" dirty="0"/>
              <a:t> у </a:t>
            </a:r>
            <a:r>
              <a:rPr lang="sr-Cyrl-RS" sz="2400" dirty="0"/>
              <a:t>ч</a:t>
            </a:r>
            <a:r>
              <a:rPr lang="en-US" sz="2400" dirty="0" err="1"/>
              <a:t>етвороно</a:t>
            </a:r>
            <a:r>
              <a:rPr lang="sr-Cyrl-RS" sz="2400" dirty="0"/>
              <a:t>ж</a:t>
            </a:r>
            <a:r>
              <a:rPr lang="en-US" sz="2400" dirty="0" err="1"/>
              <a:t>ни</a:t>
            </a:r>
            <a:r>
              <a:rPr lang="en-US" sz="2400" dirty="0"/>
              <a:t> </a:t>
            </a:r>
            <a:r>
              <a:rPr lang="en-US" sz="2400" dirty="0" err="1"/>
              <a:t>поло</a:t>
            </a:r>
            <a:r>
              <a:rPr lang="sr-Cyrl-RS" sz="2400" dirty="0"/>
              <a:t>ж</a:t>
            </a:r>
            <a:r>
              <a:rPr lang="en-US" sz="2400" dirty="0" err="1"/>
              <a:t>ај</a:t>
            </a:r>
            <a:r>
              <a:rPr lang="en-US" sz="2400" dirty="0"/>
              <a:t>. </a:t>
            </a:r>
            <a:r>
              <a:rPr lang="en-US" sz="2400" dirty="0" err="1"/>
              <a:t>Вра</a:t>
            </a:r>
            <a:r>
              <a:rPr lang="sr-Cyrl-RS" sz="2400" dirty="0"/>
              <a:t>ћ</a:t>
            </a:r>
            <a:r>
              <a:rPr lang="en-US" sz="2400" dirty="0" err="1"/>
              <a:t>ање</a:t>
            </a:r>
            <a:r>
              <a:rPr lang="en-US" sz="2400" dirty="0"/>
              <a:t> у </a:t>
            </a:r>
            <a:r>
              <a:rPr lang="en-US" sz="2400" dirty="0" err="1"/>
              <a:t>колица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обавља</a:t>
            </a:r>
            <a:r>
              <a:rPr lang="en-US" sz="2400" dirty="0"/>
              <a:t> </a:t>
            </a:r>
            <a:r>
              <a:rPr lang="en-US" sz="2400" dirty="0" err="1"/>
              <a:t>тако</a:t>
            </a:r>
            <a:r>
              <a:rPr lang="en-US" sz="2400" dirty="0"/>
              <a:t> </a:t>
            </a:r>
            <a:r>
              <a:rPr lang="sr-Cyrl-RS" sz="2400" dirty="0"/>
              <a:t>ш</a:t>
            </a:r>
            <a:r>
              <a:rPr lang="en-US" sz="2400" dirty="0" err="1"/>
              <a:t>то</a:t>
            </a:r>
            <a:r>
              <a:rPr lang="en-US" sz="2400" dirty="0"/>
              <a:t>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из</a:t>
            </a:r>
            <a:r>
              <a:rPr lang="en-US" sz="2400" dirty="0"/>
              <a:t> </a:t>
            </a:r>
            <a:r>
              <a:rPr lang="sr-Cyrl-RS" sz="2400" dirty="0"/>
              <a:t>ч</a:t>
            </a:r>
            <a:r>
              <a:rPr lang="en-US" sz="2400" dirty="0" err="1"/>
              <a:t>етвороно</a:t>
            </a:r>
            <a:r>
              <a:rPr lang="sr-Cyrl-RS" sz="2400" dirty="0"/>
              <a:t>ж</a:t>
            </a:r>
            <a:r>
              <a:rPr lang="en-US" sz="2400" dirty="0" err="1"/>
              <a:t>ног</a:t>
            </a:r>
            <a:r>
              <a:rPr lang="en-US" sz="2400" dirty="0"/>
              <a:t> </a:t>
            </a:r>
            <a:r>
              <a:rPr lang="en-US" sz="2400" dirty="0" err="1"/>
              <a:t>поло</a:t>
            </a:r>
            <a:r>
              <a:rPr lang="sr-Cyrl-RS" sz="2400" dirty="0"/>
              <a:t>ж</a:t>
            </a:r>
            <a:r>
              <a:rPr lang="en-US" sz="2400" dirty="0" err="1"/>
              <a:t>аја</a:t>
            </a:r>
            <a:r>
              <a:rPr lang="en-US" sz="2400" dirty="0"/>
              <a:t>, </a:t>
            </a:r>
            <a:r>
              <a:rPr lang="en-US" sz="2400" dirty="0" err="1"/>
              <a:t>окренут</a:t>
            </a:r>
            <a:r>
              <a:rPr lang="en-US" sz="2400" dirty="0"/>
              <a:t> </a:t>
            </a:r>
            <a:r>
              <a:rPr lang="en-US" sz="2400" dirty="0" err="1"/>
              <a:t>ка</a:t>
            </a:r>
            <a:r>
              <a:rPr lang="en-US" sz="2400" dirty="0"/>
              <a:t> </a:t>
            </a:r>
            <a:r>
              <a:rPr lang="en-US" sz="2400" dirty="0" err="1"/>
              <a:t>колицима</a:t>
            </a:r>
            <a:r>
              <a:rPr lang="en-US" sz="2400" dirty="0"/>
              <a:t>, </a:t>
            </a:r>
            <a:r>
              <a:rPr lang="en-US" sz="2400" dirty="0" err="1"/>
              <a:t>хвата</a:t>
            </a:r>
            <a:r>
              <a:rPr lang="en-US" sz="2400" dirty="0"/>
              <a:t> </a:t>
            </a:r>
            <a:r>
              <a:rPr lang="en-US" sz="2400" dirty="0" err="1"/>
              <a:t>рукама</a:t>
            </a:r>
            <a:r>
              <a:rPr lang="en-US" sz="2400" dirty="0"/>
              <a:t> </a:t>
            </a:r>
            <a:r>
              <a:rPr lang="en-US" sz="2400" dirty="0" err="1"/>
              <a:t>бо</a:t>
            </a:r>
            <a:r>
              <a:rPr lang="sr-Cyrl-RS" sz="2400" dirty="0"/>
              <a:t>ч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наслоне</a:t>
            </a:r>
            <a:r>
              <a:rPr lang="en-US" sz="2400" dirty="0"/>
              <a:t> </a:t>
            </a:r>
            <a:r>
              <a:rPr lang="en-US" sz="2400" dirty="0" err="1"/>
              <a:t>колица</a:t>
            </a:r>
            <a:r>
              <a:rPr lang="en-US" sz="2400" dirty="0"/>
              <a:t> и </a:t>
            </a:r>
            <a:r>
              <a:rPr lang="en-US" sz="2400" dirty="0" err="1"/>
              <a:t>уз</a:t>
            </a:r>
            <a:r>
              <a:rPr lang="en-US" sz="2400" dirty="0"/>
              <a:t> </a:t>
            </a:r>
            <a:r>
              <a:rPr lang="en-US" sz="2400" dirty="0" err="1"/>
              <a:t>помо</a:t>
            </a:r>
            <a:r>
              <a:rPr lang="sr-Cyrl-RS" sz="2400" dirty="0"/>
              <a:t>ћ</a:t>
            </a:r>
            <a:r>
              <a:rPr lang="en-US" sz="2400" dirty="0"/>
              <a:t> </a:t>
            </a:r>
            <a:r>
              <a:rPr lang="en-US" sz="2400" dirty="0" err="1"/>
              <a:t>здраве</a:t>
            </a:r>
            <a:r>
              <a:rPr lang="en-US" sz="2400" dirty="0"/>
              <a:t> </a:t>
            </a:r>
            <a:r>
              <a:rPr lang="en-US" sz="2400" dirty="0" err="1"/>
              <a:t>ноге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високо</a:t>
            </a:r>
            <a:r>
              <a:rPr lang="en-US" sz="2400" dirty="0"/>
              <a:t> </a:t>
            </a:r>
            <a:r>
              <a:rPr lang="en-US" sz="2400" dirty="0" err="1"/>
              <a:t>усправља</a:t>
            </a:r>
            <a:r>
              <a:rPr lang="en-US" sz="2400" dirty="0"/>
              <a:t>. </a:t>
            </a:r>
            <a:r>
              <a:rPr lang="en-US" sz="2400" dirty="0" err="1"/>
              <a:t>Сада</a:t>
            </a:r>
            <a:r>
              <a:rPr lang="en-US" sz="2400" dirty="0"/>
              <a:t> </a:t>
            </a:r>
            <a:r>
              <a:rPr lang="en-US" sz="2400" dirty="0" err="1"/>
              <a:t>долази</a:t>
            </a:r>
            <a:r>
              <a:rPr lang="en-US" sz="2400" dirty="0"/>
              <a:t> </a:t>
            </a:r>
            <a:r>
              <a:rPr lang="en-US" sz="2400" dirty="0" err="1"/>
              <a:t>до</a:t>
            </a:r>
            <a:r>
              <a:rPr lang="en-US" sz="2400" dirty="0"/>
              <a:t> </a:t>
            </a:r>
            <a:r>
              <a:rPr lang="en-US" sz="2400" dirty="0" err="1"/>
              <a:t>обртања</a:t>
            </a:r>
            <a:r>
              <a:rPr lang="en-US" sz="2400" dirty="0"/>
              <a:t> - </a:t>
            </a:r>
            <a:r>
              <a:rPr lang="en-US" sz="2400" dirty="0" err="1"/>
              <a:t>окретања</a:t>
            </a:r>
            <a:r>
              <a:rPr lang="en-US" sz="2400" dirty="0"/>
              <a:t> </a:t>
            </a:r>
            <a:r>
              <a:rPr lang="en-US" sz="2400" dirty="0" err="1"/>
              <a:t>целог</a:t>
            </a:r>
            <a:r>
              <a:rPr lang="en-US" sz="2400" dirty="0"/>
              <a:t> </a:t>
            </a:r>
            <a:r>
              <a:rPr lang="en-US" sz="2400" dirty="0" err="1"/>
              <a:t>тела</a:t>
            </a:r>
            <a:r>
              <a:rPr lang="en-US" sz="2400" dirty="0"/>
              <a:t> </a:t>
            </a:r>
            <a:r>
              <a:rPr lang="en-US" sz="2400" dirty="0" err="1"/>
              <a:t>око</a:t>
            </a:r>
            <a:r>
              <a:rPr lang="en-US" sz="2400" dirty="0"/>
              <a:t> </a:t>
            </a:r>
            <a:r>
              <a:rPr lang="en-US" sz="2400" dirty="0" err="1"/>
              <a:t>сагитофронталне</a:t>
            </a:r>
            <a:r>
              <a:rPr lang="en-US" sz="2400" dirty="0"/>
              <a:t> </a:t>
            </a:r>
            <a:r>
              <a:rPr lang="en-US" sz="2400" dirty="0" err="1"/>
              <a:t>осе</a:t>
            </a:r>
            <a:r>
              <a:rPr lang="en-US" sz="2400" dirty="0"/>
              <a:t> и </a:t>
            </a:r>
            <a:r>
              <a:rPr lang="en-US" sz="2400" dirty="0" err="1"/>
              <a:t>вра</a:t>
            </a:r>
            <a:r>
              <a:rPr lang="sr-Cyrl-RS" sz="2400" dirty="0"/>
              <a:t>ћ</a:t>
            </a:r>
            <a:r>
              <a:rPr lang="en-US" sz="2400" dirty="0" err="1"/>
              <a:t>ања</a:t>
            </a:r>
            <a:r>
              <a:rPr lang="en-US" sz="2400" dirty="0"/>
              <a:t> у </a:t>
            </a:r>
            <a:r>
              <a:rPr lang="en-US" sz="2400" dirty="0" err="1"/>
              <a:t>седи</a:t>
            </a:r>
            <a:r>
              <a:rPr lang="sr-Cyrl-RS" sz="2400" dirty="0"/>
              <a:t>ш</a:t>
            </a:r>
            <a:r>
              <a:rPr lang="en-US" sz="2400" dirty="0" err="1"/>
              <a:t>те</a:t>
            </a:r>
            <a:r>
              <a:rPr lang="en-US" sz="2400" dirty="0"/>
              <a:t> </a:t>
            </a:r>
            <a:r>
              <a:rPr lang="en-US" sz="2400" dirty="0" err="1"/>
              <a:t>колица</a:t>
            </a:r>
            <a:r>
              <a:rPr lang="en-US" sz="2400" dirty="0"/>
              <a:t>. </a:t>
            </a:r>
            <a:r>
              <a:rPr lang="en-US" sz="2400" dirty="0" err="1"/>
              <a:t>Терапеут</a:t>
            </a:r>
            <a:r>
              <a:rPr lang="en-US" sz="2400" dirty="0"/>
              <a:t> </a:t>
            </a:r>
            <a:r>
              <a:rPr lang="en-US" sz="2400" dirty="0" err="1"/>
              <a:t>пома</a:t>
            </a:r>
            <a:r>
              <a:rPr lang="sr-Cyrl-RS" sz="2400" dirty="0"/>
              <a:t>ж</a:t>
            </a:r>
            <a:r>
              <a:rPr lang="en-US" sz="2400" dirty="0"/>
              <a:t>е </a:t>
            </a:r>
            <a:r>
              <a:rPr lang="en-US" sz="2400" dirty="0" err="1"/>
              <a:t>пацијенту</a:t>
            </a:r>
            <a:r>
              <a:rPr lang="en-US" sz="2400" dirty="0"/>
              <a:t> </a:t>
            </a:r>
            <a:r>
              <a:rPr lang="en-US" sz="2400" dirty="0" err="1"/>
              <a:t>посебно</a:t>
            </a:r>
            <a:r>
              <a:rPr lang="en-US" sz="2400" dirty="0"/>
              <a:t> </a:t>
            </a:r>
            <a:r>
              <a:rPr lang="en-US" sz="2400" dirty="0" err="1"/>
              <a:t>при</a:t>
            </a:r>
            <a:r>
              <a:rPr lang="en-US" sz="2400" dirty="0"/>
              <a:t> </a:t>
            </a:r>
            <a:r>
              <a:rPr lang="en-US" sz="2400" dirty="0" err="1"/>
              <a:t>првим</a:t>
            </a:r>
            <a:r>
              <a:rPr lang="en-US" sz="2400" dirty="0"/>
              <a:t> </a:t>
            </a:r>
            <a:r>
              <a:rPr lang="en-US" sz="2400" dirty="0" err="1"/>
              <a:t>поку</a:t>
            </a:r>
            <a:r>
              <a:rPr lang="sr-Cyrl-RS" sz="2400" dirty="0"/>
              <a:t>ш</a:t>
            </a:r>
            <a:r>
              <a:rPr lang="en-US" sz="2400" dirty="0" err="1"/>
              <a:t>ајима</a:t>
            </a:r>
            <a:r>
              <a:rPr lang="en-US" sz="2400" dirty="0"/>
              <a:t> и </a:t>
            </a:r>
            <a:r>
              <a:rPr lang="en-US" sz="2400" dirty="0" err="1"/>
              <a:t>код</a:t>
            </a:r>
            <a:r>
              <a:rPr lang="en-US" sz="2400" dirty="0"/>
              <a:t> </a:t>
            </a:r>
            <a:r>
              <a:rPr lang="en-US" sz="2400" dirty="0" err="1"/>
              <a:t>слабости</a:t>
            </a:r>
            <a:r>
              <a:rPr lang="en-US" sz="2400" dirty="0"/>
              <a:t> </a:t>
            </a:r>
            <a:r>
              <a:rPr lang="en-US" sz="2400" dirty="0" err="1"/>
              <a:t>руку</a:t>
            </a:r>
            <a:r>
              <a:rPr lang="en-US" sz="2400" dirty="0"/>
              <a:t> у </a:t>
            </a:r>
            <a:r>
              <a:rPr lang="en-US" sz="2400" dirty="0" err="1"/>
              <a:t>смислу</a:t>
            </a:r>
            <a:r>
              <a:rPr lang="en-US" sz="2400" dirty="0"/>
              <a:t> </a:t>
            </a:r>
            <a:r>
              <a:rPr lang="en-US" sz="2400" dirty="0" err="1"/>
              <a:t>подизања</a:t>
            </a:r>
            <a:r>
              <a:rPr lang="en-US" sz="2400" dirty="0"/>
              <a:t> </a:t>
            </a:r>
            <a:r>
              <a:rPr lang="en-US" sz="2400" dirty="0" err="1"/>
              <a:t>задњице</a:t>
            </a:r>
            <a:r>
              <a:rPr lang="en-US" sz="2400" dirty="0"/>
              <a:t> </a:t>
            </a:r>
            <a:r>
              <a:rPr lang="en-US" sz="2400" dirty="0" err="1"/>
              <a:t>омогу</a:t>
            </a:r>
            <a:r>
              <a:rPr lang="sr-Cyrl-RS" sz="2400" dirty="0"/>
              <a:t>ћ</a:t>
            </a:r>
            <a:r>
              <a:rPr lang="en-US" sz="2400" dirty="0" err="1"/>
              <a:t>ава</a:t>
            </a:r>
            <a:r>
              <a:rPr lang="en-US" sz="2400" dirty="0"/>
              <a:t> </a:t>
            </a:r>
            <a:r>
              <a:rPr lang="en-US" sz="2400" dirty="0" err="1"/>
              <a:t>потпору</a:t>
            </a:r>
            <a:r>
              <a:rPr lang="en-US" sz="2400" dirty="0"/>
              <a:t> </a:t>
            </a:r>
            <a:r>
              <a:rPr lang="en-US" sz="2400" dirty="0" err="1"/>
              <a:t>пацијенту</a:t>
            </a:r>
            <a:r>
              <a:rPr lang="en-US" sz="2400" dirty="0"/>
              <a:t> </a:t>
            </a:r>
          </a:p>
          <a:p>
            <a:pPr lvl="0"/>
            <a:endParaRPr lang="sr-Cyrl-RS" sz="2400" dirty="0"/>
          </a:p>
          <a:p>
            <a:pPr lvl="0"/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Устајање и седање у колица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455667"/>
            <a:ext cx="4512568" cy="340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395536" y="1628800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dirty="0"/>
              <a:t>Пацијент закочи колица, подигне папучице и спусти ноге на под. Потом пребацује болесну ногу преко здраве. Ротира труп на исту страну. Рукама хвата рукохвате и то десном руком леви и обрнуто. Подижући се у вис преко здраве ноге ротира труп. Узима штаке које је претходно наслонио о бочне стране колица.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Активан покрет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RS" sz="2800" dirty="0"/>
              <a:t>Активне вежбе имају посебан значај у процесу вежбања нарушене равнотеже код дуготрајне имобилизације.</a:t>
            </a:r>
          </a:p>
          <a:p>
            <a:pPr>
              <a:buNone/>
            </a:pPr>
            <a:r>
              <a:rPr lang="sr-Cyrl-RS" sz="2800" dirty="0"/>
              <a:t>Равнотежа се увежбава по следећем редоследу:</a:t>
            </a:r>
            <a:endParaRPr lang="en-US" sz="2800" dirty="0"/>
          </a:p>
          <a:p>
            <a:pPr marL="811213" lvl="0">
              <a:buNone/>
            </a:pPr>
            <a:r>
              <a:rPr lang="en-US" sz="2800" dirty="0"/>
              <a:t>-</a:t>
            </a:r>
            <a:r>
              <a:rPr lang="sr-Cyrl-RS" sz="2800" dirty="0"/>
              <a:t> </a:t>
            </a:r>
            <a:r>
              <a:rPr lang="en-US" sz="2800" dirty="0" err="1"/>
              <a:t>кондициона</a:t>
            </a:r>
            <a:r>
              <a:rPr lang="en-US" sz="2800" dirty="0"/>
              <a:t> </a:t>
            </a:r>
            <a:r>
              <a:rPr lang="en-US" sz="2800" dirty="0" err="1"/>
              <a:t>припрема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en-US" sz="2800" dirty="0" err="1"/>
              <a:t>покрети</a:t>
            </a:r>
            <a:r>
              <a:rPr lang="en-US" sz="2800" dirty="0"/>
              <a:t> </a:t>
            </a:r>
            <a:r>
              <a:rPr lang="en-US" sz="2800" dirty="0" err="1"/>
              <a:t>главе</a:t>
            </a:r>
            <a:r>
              <a:rPr lang="en-US" sz="2800" dirty="0"/>
              <a:t> и </a:t>
            </a:r>
            <a:r>
              <a:rPr lang="en-US" sz="2800" dirty="0" err="1"/>
              <a:t>врата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en-US" sz="2800" dirty="0" err="1"/>
              <a:t>ротација</a:t>
            </a:r>
            <a:r>
              <a:rPr lang="en-US" sz="2800" dirty="0"/>
              <a:t> </a:t>
            </a:r>
            <a:r>
              <a:rPr lang="en-US" sz="2800" dirty="0" err="1"/>
              <a:t>трупа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sr-Cyrl-RS" sz="2800" dirty="0"/>
              <a:t>п</a:t>
            </a:r>
            <a:r>
              <a:rPr lang="en-US" sz="2800" dirty="0" err="1"/>
              <a:t>одизање</a:t>
            </a:r>
            <a:r>
              <a:rPr lang="en-US" sz="2800" dirty="0"/>
              <a:t> </a:t>
            </a:r>
            <a:r>
              <a:rPr lang="en-US" sz="2800" dirty="0" err="1"/>
              <a:t>тела</a:t>
            </a:r>
            <a:r>
              <a:rPr lang="en-US" sz="2800" dirty="0"/>
              <a:t>, 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sr-Cyrl-RS" sz="2800" dirty="0"/>
              <a:t>п</a:t>
            </a:r>
            <a:r>
              <a:rPr lang="en-US" sz="2800" dirty="0" err="1"/>
              <a:t>одизање</a:t>
            </a:r>
            <a:r>
              <a:rPr lang="en-US" sz="2800" dirty="0"/>
              <a:t> </a:t>
            </a:r>
            <a:r>
              <a:rPr lang="en-US" sz="2800" dirty="0" err="1"/>
              <a:t>карлице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en-US" sz="2800" dirty="0" err="1"/>
              <a:t>равнотежа</a:t>
            </a:r>
            <a:r>
              <a:rPr lang="en-US" sz="2800" dirty="0"/>
              <a:t> у </a:t>
            </a:r>
            <a:r>
              <a:rPr lang="en-US" sz="2800" dirty="0" err="1"/>
              <a:t>седећем</a:t>
            </a:r>
            <a:r>
              <a:rPr lang="en-US" sz="2800" dirty="0"/>
              <a:t> </a:t>
            </a:r>
            <a:r>
              <a:rPr lang="en-US" sz="2800" dirty="0" err="1"/>
              <a:t>положају</a:t>
            </a:r>
            <a:r>
              <a:rPr lang="en-US" sz="2800" dirty="0"/>
              <a:t>, 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sr-Cyrl-RS" sz="2800" dirty="0"/>
              <a:t>п</a:t>
            </a:r>
            <a:r>
              <a:rPr lang="en-US" sz="2800" dirty="0" err="1"/>
              <a:t>одизање</a:t>
            </a:r>
            <a:r>
              <a:rPr lang="en-US" sz="2800" dirty="0"/>
              <a:t> у </a:t>
            </a:r>
            <a:r>
              <a:rPr lang="en-US" sz="2800" dirty="0" err="1"/>
              <a:t>седећем</a:t>
            </a:r>
            <a:r>
              <a:rPr lang="en-US" sz="2800" dirty="0"/>
              <a:t> </a:t>
            </a:r>
            <a:r>
              <a:rPr lang="en-US" sz="2800" dirty="0" err="1"/>
              <a:t>положају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en-US" sz="2800" dirty="0" err="1"/>
              <a:t>трансфер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en-US" sz="2800" dirty="0" err="1"/>
              <a:t>четвороножни</a:t>
            </a:r>
            <a:r>
              <a:rPr lang="en-US" sz="2800" dirty="0"/>
              <a:t> </a:t>
            </a:r>
            <a:r>
              <a:rPr lang="en-US" sz="2800" dirty="0" err="1"/>
              <a:t>положај</a:t>
            </a:r>
            <a:r>
              <a:rPr lang="en-US" sz="2800" dirty="0"/>
              <a:t> и </a:t>
            </a:r>
            <a:r>
              <a:rPr lang="en-US" sz="2800" dirty="0" err="1"/>
              <a:t>пузање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en-US" sz="2800" dirty="0" err="1"/>
              <a:t>клечање</a:t>
            </a:r>
            <a:r>
              <a:rPr lang="en-US" sz="2800" dirty="0"/>
              <a:t> и </a:t>
            </a:r>
            <a:r>
              <a:rPr lang="en-US" sz="2800" dirty="0" err="1"/>
              <a:t>ходање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коленима</a:t>
            </a:r>
            <a:r>
              <a:rPr lang="en-US" sz="2800" dirty="0"/>
              <a:t>,</a:t>
            </a:r>
          </a:p>
          <a:p>
            <a:pPr marL="811213" lvl="0">
              <a:buNone/>
            </a:pPr>
            <a:r>
              <a:rPr lang="en-US" sz="2800" dirty="0"/>
              <a:t>- </a:t>
            </a:r>
            <a:r>
              <a:rPr lang="en-US" sz="2800" dirty="0" err="1"/>
              <a:t>стајање</a:t>
            </a:r>
            <a:r>
              <a:rPr lang="en-US" sz="2800" dirty="0"/>
              <a:t>,</a:t>
            </a:r>
            <a:endParaRPr lang="sr-Cyrl-RS" sz="2800" dirty="0"/>
          </a:p>
          <a:p>
            <a:pPr marL="811213" lvl="0">
              <a:buNone/>
            </a:pPr>
            <a:r>
              <a:rPr lang="sr-Cyrl-RS" sz="2800" dirty="0"/>
              <a:t>- </a:t>
            </a:r>
            <a:r>
              <a:rPr lang="sr-Latn-CS" sz="2800" dirty="0"/>
              <a:t>ходање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Стајање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75040" cy="5257800"/>
          </a:xfrm>
        </p:spPr>
        <p:txBody>
          <a:bodyPr>
            <a:normAutofit/>
          </a:bodyPr>
          <a:lstStyle/>
          <a:p>
            <a:r>
              <a:rPr lang="sr-Cyrl-RS" sz="2400" dirty="0"/>
              <a:t>Пре устајања и стајања спроводи се програм клечања, четвороножног става и ходања на коленима</a:t>
            </a:r>
          </a:p>
          <a:p>
            <a:r>
              <a:rPr lang="sr-Cyrl-RS" sz="2400" dirty="0"/>
              <a:t>За обучавање стајања најпре се користи осцилаторни сто, а потом разбој</a:t>
            </a:r>
          </a:p>
          <a:p>
            <a:r>
              <a:rPr lang="sr-Cyrl-RS" sz="2400" dirty="0"/>
              <a:t>У разбоју се увежбава стајање на обе, па на једној нози, затим ослонцем једном руком, па без ослонца</a:t>
            </a:r>
          </a:p>
          <a:p>
            <a:r>
              <a:rPr lang="sr-Cyrl-RS" sz="2400" dirty="0"/>
              <a:t>Трајање стајања је индивидуално, постепено се продужава</a:t>
            </a:r>
          </a:p>
          <a:p>
            <a:r>
              <a:rPr lang="sr-Cyrl-RS" sz="2400" dirty="0"/>
              <a:t>Касније пацијент увежбава нагињање трупа у фронталној и сагиталној равни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773810" y="2420888"/>
            <a:ext cx="2370190" cy="2878088"/>
          </a:xfrm>
          <a:prstGeom prst="rect">
            <a:avLst/>
          </a:prstGeom>
          <a:ln>
            <a:solidFill>
              <a:srgbClr val="CC000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Ходање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/>
          </a:bodyPr>
          <a:lstStyle/>
          <a:p>
            <a:r>
              <a:rPr lang="sr-Cyrl-RS" sz="2400" dirty="0"/>
              <a:t>Увежбавање хода у разбоју започиње обуком постављања руку, прво наизменично</a:t>
            </a:r>
          </a:p>
          <a:p>
            <a:r>
              <a:rPr lang="sr-Cyrl-RS" sz="2400" dirty="0"/>
              <a:t>Затим се започиње ход, руке напред, болесна нога напред, здравом ногом се одупре и преко руку пребаци до болесне ноге (до тачке ослонца), или испред ње (испред тачке ослонца на рукама)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831398"/>
            <a:ext cx="4221088" cy="202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Трансфер параплегичног болесника у разбоју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90800"/>
            <a:ext cx="48863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Ход са помагалима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5848" name="Picture 8" descr="Walking A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05463"/>
            <a:ext cx="7020272" cy="2452537"/>
          </a:xfrm>
          <a:prstGeom prst="rect">
            <a:avLst/>
          </a:prstGeom>
          <a:noFill/>
        </p:spPr>
      </p:pic>
      <p:pic>
        <p:nvPicPr>
          <p:cNvPr id="35850" name="Picture 10" descr="http://www.sunnyworld.cn/UploadFiles/20108111863268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953000"/>
            <a:ext cx="1905000" cy="1905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79512" y="1268760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800" dirty="0"/>
              <a:t>Штаке (подпазушне и подлакатне)</a:t>
            </a:r>
          </a:p>
          <a:p>
            <a:pPr>
              <a:buFont typeface="Arial" pitchFamily="34" charset="0"/>
              <a:buChar char="•"/>
            </a:pPr>
            <a:r>
              <a:rPr lang="sr-Cyrl-RS" sz="2800" dirty="0"/>
              <a:t>Штапови</a:t>
            </a:r>
          </a:p>
          <a:p>
            <a:pPr>
              <a:buFont typeface="Arial" pitchFamily="34" charset="0"/>
              <a:buChar char="•"/>
            </a:pPr>
            <a:r>
              <a:rPr lang="sr-Cyrl-RS" sz="2800" dirty="0"/>
              <a:t>Шеталице (дубак)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0" y="270892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400" dirty="0"/>
              <a:t>Помагала представљају продужетак горњих екстремитета које се користи за ослањање, побољшање равнотеже и растерећење доњих екстремитета од тежине свога тела приликом стајања и ходања. 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Избор одговарајућег помагала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1484784"/>
            <a:ext cx="89644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800" dirty="0"/>
              <a:t> </a:t>
            </a:r>
            <a:r>
              <a:rPr lang="sr-Cyrl-RS" sz="2400" dirty="0"/>
              <a:t>Постоје одређена правила по којима треба вршити узимање размере штака, али увек треба узети у обзир индивидуалност појединца (начин хода, удаљавање појединих делова тела и њихови покрети, моторне навике, равнотежа, утренираност, итд.).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Начин мерења за одређивање висине штака: испитаник стоји опуштеног раменог појаса, мери се раздаљина од аксиларног набора до пода, при чему је пацијент обувен (код лежећих пацијената до врха пете и онда се дода за мушкарце 2-2.5цм а жене 3-3.5цм).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По правилу, штаке треба да се држе уз грудни кош, 2-3 цм испод аксиларног набора, а приликом хода се постављају 30</a:t>
            </a:r>
            <a:r>
              <a:rPr lang="en-US" sz="2400" dirty="0"/>
              <a:t>-</a:t>
            </a:r>
            <a:r>
              <a:rPr lang="sr-Cyrl-RS" sz="2400" dirty="0"/>
              <a:t>50цм испред и у страну 10цм (отприлике једна стопа испред и дијагонално) 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Избор штапа: мери се растојање од великог трохантера до пода.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Трансфер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/>
              <a:t>У </a:t>
            </a:r>
            <a:r>
              <a:rPr lang="en-US" sz="2400" dirty="0" err="1"/>
              <a:t>току</a:t>
            </a:r>
            <a:r>
              <a:rPr lang="en-US" sz="2400" dirty="0"/>
              <a:t> </a:t>
            </a:r>
            <a:r>
              <a:rPr lang="en-US" sz="2400" dirty="0" err="1"/>
              <a:t>свакодневних</a:t>
            </a:r>
            <a:r>
              <a:rPr lang="en-US" sz="2400" dirty="0"/>
              <a:t> </a:t>
            </a:r>
            <a:r>
              <a:rPr lang="sr-Cyrl-RS" sz="2400" dirty="0"/>
              <a:t>ж</a:t>
            </a:r>
            <a:r>
              <a:rPr lang="en-US" sz="2400" dirty="0" err="1"/>
              <a:t>ивотних</a:t>
            </a:r>
            <a:r>
              <a:rPr lang="en-US" sz="2400" dirty="0"/>
              <a:t> </a:t>
            </a:r>
            <a:r>
              <a:rPr lang="en-US" sz="2400" dirty="0" err="1"/>
              <a:t>активности</a:t>
            </a:r>
            <a:r>
              <a:rPr lang="en-US" sz="2400" dirty="0"/>
              <a:t> </a:t>
            </a:r>
            <a:r>
              <a:rPr lang="en-US" sz="2400" dirty="0" err="1"/>
              <a:t>трансфер</a:t>
            </a:r>
            <a:r>
              <a:rPr lang="en-US" sz="2400" dirty="0"/>
              <a:t> </a:t>
            </a:r>
            <a:r>
              <a:rPr lang="en-US" sz="2400" dirty="0" err="1"/>
              <a:t>пацијента</a:t>
            </a:r>
            <a:r>
              <a:rPr lang="en-US" sz="2400" dirty="0"/>
              <a:t> </a:t>
            </a:r>
            <a:r>
              <a:rPr lang="en-US" sz="2400" dirty="0" err="1"/>
              <a:t>представља</a:t>
            </a:r>
            <a:r>
              <a:rPr lang="en-US" sz="2400" dirty="0"/>
              <a:t> </a:t>
            </a:r>
            <a:r>
              <a:rPr lang="en-US" sz="2400" dirty="0" err="1"/>
              <a:t>сло</a:t>
            </a:r>
            <a:r>
              <a:rPr lang="sr-Cyrl-RS" sz="2400" dirty="0"/>
              <a:t>ж</a:t>
            </a:r>
            <a:r>
              <a:rPr lang="en-US" sz="2400" dirty="0" err="1"/>
              <a:t>ену</a:t>
            </a:r>
            <a:r>
              <a:rPr lang="en-US" sz="2400" dirty="0"/>
              <a:t> и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поједине</a:t>
            </a:r>
            <a:r>
              <a:rPr lang="en-US" sz="2400" dirty="0"/>
              <a:t> </a:t>
            </a:r>
            <a:r>
              <a:rPr lang="en-US" sz="2400" dirty="0" err="1"/>
              <a:t>пацијенте</a:t>
            </a:r>
            <a:r>
              <a:rPr lang="en-US" sz="2400" dirty="0"/>
              <a:t> </a:t>
            </a:r>
            <a:r>
              <a:rPr lang="en-US" sz="2400" dirty="0" err="1"/>
              <a:t>те</a:t>
            </a:r>
            <a:r>
              <a:rPr lang="sr-Cyrl-RS" sz="2400" dirty="0"/>
              <a:t>ш</a:t>
            </a:r>
            <a:r>
              <a:rPr lang="en-US" sz="2400" dirty="0" err="1"/>
              <a:t>ко</a:t>
            </a:r>
            <a:r>
              <a:rPr lang="en-US" sz="2400" dirty="0"/>
              <a:t> </a:t>
            </a:r>
            <a:r>
              <a:rPr lang="en-US" sz="2400" dirty="0" err="1"/>
              <a:t>савладиву</a:t>
            </a:r>
            <a:r>
              <a:rPr lang="en-US" sz="2400" dirty="0"/>
              <a:t> </a:t>
            </a:r>
            <a:r>
              <a:rPr lang="en-US" sz="2400" dirty="0" err="1"/>
              <a:t>мотори</a:t>
            </a:r>
            <a:r>
              <a:rPr lang="sr-Cyrl-RS" sz="2400" dirty="0"/>
              <a:t>ч</a:t>
            </a:r>
            <a:r>
              <a:rPr lang="en-US" sz="2400" dirty="0" err="1"/>
              <a:t>ку</a:t>
            </a:r>
            <a:r>
              <a:rPr lang="en-US" sz="2400" dirty="0"/>
              <a:t> </a:t>
            </a:r>
            <a:r>
              <a:rPr lang="en-US" sz="2400" dirty="0" err="1"/>
              <a:t>радњу</a:t>
            </a:r>
            <a:r>
              <a:rPr lang="en-US" sz="2400" dirty="0"/>
              <a:t>. </a:t>
            </a:r>
            <a:endParaRPr lang="sr-Cyrl-RS" sz="2400" dirty="0"/>
          </a:p>
          <a:p>
            <a:pPr lvl="0"/>
            <a:r>
              <a:rPr lang="en-US" sz="2400" dirty="0" err="1"/>
              <a:t>Прелаз</a:t>
            </a:r>
            <a:r>
              <a:rPr lang="en-US" sz="2400" dirty="0"/>
              <a:t> </a:t>
            </a:r>
            <a:r>
              <a:rPr lang="en-US" sz="2400" dirty="0" err="1"/>
              <a:t>из</a:t>
            </a:r>
            <a:r>
              <a:rPr lang="en-US" sz="2400" dirty="0"/>
              <a:t> </a:t>
            </a:r>
            <a:r>
              <a:rPr lang="en-US" sz="2400" dirty="0" err="1"/>
              <a:t>столице</a:t>
            </a:r>
            <a:r>
              <a:rPr lang="en-US" sz="2400" dirty="0"/>
              <a:t> у </a:t>
            </a:r>
            <a:r>
              <a:rPr lang="en-US" sz="2400" dirty="0" err="1"/>
              <a:t>усправни</a:t>
            </a:r>
            <a:r>
              <a:rPr lang="en-US" sz="2400" dirty="0"/>
              <a:t> </a:t>
            </a:r>
            <a:r>
              <a:rPr lang="en-US" sz="2400" dirty="0" err="1"/>
              <a:t>став</a:t>
            </a:r>
            <a:r>
              <a:rPr lang="en-US" sz="2400" dirty="0"/>
              <a:t>, </a:t>
            </a:r>
            <a:r>
              <a:rPr lang="en-US" sz="2400" dirty="0" err="1"/>
              <a:t>прелаз</a:t>
            </a:r>
            <a:r>
              <a:rPr lang="en-US" sz="2400" dirty="0"/>
              <a:t> </a:t>
            </a:r>
            <a:r>
              <a:rPr lang="en-US" sz="2400" dirty="0" err="1"/>
              <a:t>из</a:t>
            </a:r>
            <a:r>
              <a:rPr lang="en-US" sz="2400" dirty="0"/>
              <a:t> </a:t>
            </a:r>
            <a:r>
              <a:rPr lang="en-US" sz="2400" dirty="0" err="1"/>
              <a:t>инвалидских</a:t>
            </a:r>
            <a:r>
              <a:rPr lang="en-US" sz="2400" dirty="0"/>
              <a:t> </a:t>
            </a:r>
            <a:r>
              <a:rPr lang="en-US" sz="2400" dirty="0" err="1"/>
              <a:t>колица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столицу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/>
              <a:t>кревет</a:t>
            </a:r>
            <a:r>
              <a:rPr lang="en-US" sz="2400" dirty="0"/>
              <a:t>, </a:t>
            </a:r>
            <a:r>
              <a:rPr lang="en-US" sz="2400" dirty="0" err="1"/>
              <a:t>прелаз</a:t>
            </a:r>
            <a:r>
              <a:rPr lang="en-US" sz="2400" dirty="0"/>
              <a:t> </a:t>
            </a:r>
            <a:r>
              <a:rPr lang="en-US" sz="2400" dirty="0" err="1"/>
              <a:t>из</a:t>
            </a:r>
            <a:r>
              <a:rPr lang="en-US" sz="2400" dirty="0"/>
              <a:t> </a:t>
            </a:r>
            <a:r>
              <a:rPr lang="en-US" sz="2400" dirty="0" err="1"/>
              <a:t>колица</a:t>
            </a:r>
            <a:r>
              <a:rPr lang="en-US" sz="2400" dirty="0"/>
              <a:t> у </a:t>
            </a:r>
            <a:r>
              <a:rPr lang="en-US" sz="2400" dirty="0" err="1"/>
              <a:t>каду</a:t>
            </a:r>
            <a:r>
              <a:rPr lang="en-US" sz="2400" dirty="0"/>
              <a:t>, </a:t>
            </a:r>
            <a:r>
              <a:rPr lang="en-US" sz="2400" dirty="0" err="1"/>
              <a:t>прелаз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под</a:t>
            </a:r>
            <a:r>
              <a:rPr lang="en-US" sz="2400" dirty="0"/>
              <a:t> и </a:t>
            </a:r>
            <a:r>
              <a:rPr lang="en-US" sz="2400" dirty="0" err="1"/>
              <a:t>друго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/>
              <a:t>активности</a:t>
            </a:r>
            <a:r>
              <a:rPr lang="en-US" sz="2400" dirty="0"/>
              <a:t> </a:t>
            </a:r>
            <a:r>
              <a:rPr lang="en-US" sz="2400" dirty="0" err="1"/>
              <a:t>свакодневног</a:t>
            </a:r>
            <a:r>
              <a:rPr lang="en-US" sz="2400" dirty="0"/>
              <a:t> </a:t>
            </a:r>
            <a:r>
              <a:rPr lang="sr-Cyrl-RS" sz="2400" dirty="0"/>
              <a:t>ж</a:t>
            </a:r>
            <a:r>
              <a:rPr lang="en-US" sz="2400" dirty="0" err="1"/>
              <a:t>ивота</a:t>
            </a:r>
            <a:r>
              <a:rPr lang="en-US" sz="2400" dirty="0"/>
              <a:t> </a:t>
            </a:r>
            <a:r>
              <a:rPr lang="en-US" sz="2400" dirty="0" err="1"/>
              <a:t>које</a:t>
            </a:r>
            <a:r>
              <a:rPr lang="en-US" sz="2400" dirty="0"/>
              <a:t>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мора</a:t>
            </a:r>
            <a:r>
              <a:rPr lang="en-US" sz="2400" dirty="0"/>
              <a:t> </a:t>
            </a:r>
            <a:r>
              <a:rPr lang="en-US" sz="2400" dirty="0" err="1"/>
              <a:t>савладати</a:t>
            </a:r>
            <a:r>
              <a:rPr lang="en-US" sz="2400" dirty="0"/>
              <a:t> у </a:t>
            </a:r>
            <a:r>
              <a:rPr lang="en-US" sz="2400" dirty="0" err="1"/>
              <a:t>току</a:t>
            </a:r>
            <a:r>
              <a:rPr lang="en-US" sz="2400" dirty="0"/>
              <a:t> </a:t>
            </a:r>
            <a:r>
              <a:rPr lang="en-US" sz="2400" dirty="0" err="1"/>
              <a:t>физиотерап</a:t>
            </a:r>
            <a:r>
              <a:rPr lang="sr-Cyrl-RS" sz="2400" dirty="0"/>
              <a:t>е</a:t>
            </a:r>
            <a:r>
              <a:rPr lang="en-US" sz="2400" dirty="0" err="1"/>
              <a:t>утског</a:t>
            </a:r>
            <a:r>
              <a:rPr lang="en-US" sz="2400" dirty="0"/>
              <a:t> </a:t>
            </a:r>
            <a:r>
              <a:rPr lang="en-US" sz="2400" dirty="0" err="1"/>
              <a:t>третмана</a:t>
            </a:r>
            <a:r>
              <a:rPr lang="en-US" sz="2400" dirty="0"/>
              <a:t>.</a:t>
            </a:r>
            <a:endParaRPr lang="sr-Cyrl-RS" sz="2400" dirty="0"/>
          </a:p>
          <a:p>
            <a:pPr lvl="0"/>
            <a:r>
              <a:rPr lang="en-US" sz="2400" dirty="0"/>
              <a:t> </a:t>
            </a:r>
            <a:r>
              <a:rPr lang="en-US" sz="2400" dirty="0" err="1"/>
              <a:t>Циљ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sr-Cyrl-RS" sz="2400" dirty="0"/>
              <a:t>ш</a:t>
            </a:r>
            <a:r>
              <a:rPr lang="en-US" sz="2400" dirty="0" err="1"/>
              <a:t>ег</a:t>
            </a:r>
            <a:r>
              <a:rPr lang="en-US" sz="2400" dirty="0"/>
              <a:t> </a:t>
            </a:r>
            <a:r>
              <a:rPr lang="en-US" sz="2400" dirty="0" err="1"/>
              <a:t>програма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овлада</a:t>
            </a:r>
            <a:r>
              <a:rPr lang="en-US" sz="2400" dirty="0"/>
              <a:t> и </a:t>
            </a:r>
            <a:r>
              <a:rPr lang="en-US" sz="2400" dirty="0" err="1"/>
              <a:t>комплетно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осамостали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наведене</a:t>
            </a:r>
            <a:r>
              <a:rPr lang="en-US" sz="2400" dirty="0"/>
              <a:t> </a:t>
            </a:r>
            <a:r>
              <a:rPr lang="en-US" sz="2400" dirty="0" err="1"/>
              <a:t>трансфере</a:t>
            </a:r>
            <a:r>
              <a:rPr lang="en-US" sz="24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Избор одговарајућег помагала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1164134"/>
            <a:ext cx="89644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400" dirty="0"/>
              <a:t> Болесници који стално носе штаке (нпр. код дечје парализе) при опуштеном раменом појасу рукохват треба да буде на таквој висини да пацијент у лакту има благу флексију 25-30 степени, дорзалну флексију шаке и савијене прсте.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Болесници који привремено носе штаке (након прелома доњих екстремитета, након ампутација у предпротезном периоду) обично желе да им рука буде опружена, па се рукохват поставља ниже.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У принципу, ако штаке треба да служе за растерећење, онда би руке требало да буду опружене у лактовима, а ако треба да служе за поправљање равнотеже, онда семифлектиране.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Када пацијент поседује очувану снагу мускулатуре руку и раменог појаса и добру равнотежу, онда се саветује коришћење подлакатних штака, које омогућују лакше и боље маневрисање и већу слободу покрета.</a:t>
            </a:r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Задаци примене помагала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5516" y="1772816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400" dirty="0"/>
              <a:t>  Поправљање стабилности положаја, тј. равнотеже повећањем површине ослонца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Растерећење доњих екстремитета од тежине трупа или замена ослањајуће функције неког екстремитета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Подизање тела у случају одузетости доњих екстремитета</a:t>
            </a:r>
            <a:endParaRPr lang="en-U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Мишићи одговорни за ход са штакама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856357"/>
            <a:ext cx="8964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400" dirty="0"/>
              <a:t>  Код умеренијих поремећаја једне ноге може се користити једна штака или штап (са стране здраве ноге), али генерално се коришћење једног помагала не препоручује ако пацијент нема добру равнотежу и координацију и довољно снажну мускулатуру.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За добар ход са штакама неопходна је довољна снага мишића раменог појаса и руку:</a:t>
            </a:r>
            <a:r>
              <a:rPr lang="en-US" sz="2400" dirty="0"/>
              <a:t> </a:t>
            </a:r>
            <a:r>
              <a:rPr lang="sr-Cyrl-RS" sz="2400" dirty="0"/>
              <a:t>директних и индиректних депресора лопатице (</a:t>
            </a:r>
            <a:r>
              <a:rPr lang="en-US" sz="2400" dirty="0"/>
              <a:t>m. </a:t>
            </a:r>
            <a:r>
              <a:rPr lang="en-US" sz="2400" dirty="0" err="1"/>
              <a:t>trapezius</a:t>
            </a:r>
            <a:r>
              <a:rPr lang="en-US" sz="2400" dirty="0"/>
              <a:t> pars </a:t>
            </a:r>
            <a:r>
              <a:rPr lang="en-US" sz="2400" dirty="0" err="1"/>
              <a:t>ascedens</a:t>
            </a:r>
            <a:r>
              <a:rPr lang="en-US" sz="2400" dirty="0"/>
              <a:t>, m. </a:t>
            </a:r>
            <a:r>
              <a:rPr lang="en-US" sz="2400" dirty="0" err="1"/>
              <a:t>latissimus</a:t>
            </a:r>
            <a:r>
              <a:rPr lang="en-US" sz="2400" dirty="0"/>
              <a:t> </a:t>
            </a:r>
            <a:r>
              <a:rPr lang="en-US" sz="2400" dirty="0" err="1"/>
              <a:t>dorsi</a:t>
            </a:r>
            <a:r>
              <a:rPr lang="en-US" sz="2400" dirty="0"/>
              <a:t>, m. </a:t>
            </a:r>
            <a:r>
              <a:rPr lang="en-US" sz="2400" dirty="0" err="1"/>
              <a:t>pectoralis</a:t>
            </a:r>
            <a:r>
              <a:rPr lang="en-US" sz="2400" dirty="0"/>
              <a:t> major</a:t>
            </a:r>
            <a:r>
              <a:rPr lang="sr-Cyrl-RS" sz="2400" dirty="0"/>
              <a:t>)</a:t>
            </a:r>
            <a:r>
              <a:rPr lang="en-US" sz="2400" dirty="0"/>
              <a:t>, </a:t>
            </a:r>
            <a:r>
              <a:rPr lang="sr-Cyrl-RS" sz="2400" dirty="0"/>
              <a:t>адуктора надлактице </a:t>
            </a:r>
            <a:r>
              <a:rPr lang="en-US" sz="2400" dirty="0"/>
              <a:t>(m. </a:t>
            </a:r>
            <a:r>
              <a:rPr lang="en-US" sz="2400" dirty="0" err="1"/>
              <a:t>latissimus</a:t>
            </a:r>
            <a:r>
              <a:rPr lang="en-US" sz="2400" dirty="0"/>
              <a:t> </a:t>
            </a:r>
            <a:r>
              <a:rPr lang="en-US" sz="2400" dirty="0" err="1"/>
              <a:t>dorsi</a:t>
            </a:r>
            <a:r>
              <a:rPr lang="en-US" sz="2400" dirty="0"/>
              <a:t>, m. </a:t>
            </a:r>
            <a:r>
              <a:rPr lang="en-US" sz="2400" dirty="0" err="1"/>
              <a:t>pectoralis</a:t>
            </a:r>
            <a:r>
              <a:rPr lang="en-US" sz="2400" dirty="0"/>
              <a:t> major)</a:t>
            </a:r>
            <a:r>
              <a:rPr lang="sr-Cyrl-RS" sz="2400" dirty="0"/>
              <a:t> и лопатице (</a:t>
            </a:r>
            <a:r>
              <a:rPr lang="en-US" sz="2400" dirty="0"/>
              <a:t>mm. </a:t>
            </a:r>
            <a:r>
              <a:rPr lang="en-US" sz="2400" dirty="0" err="1"/>
              <a:t>rhomboidei</a:t>
            </a:r>
            <a:r>
              <a:rPr lang="sr-Cyrl-RS" sz="2400" dirty="0"/>
              <a:t>).</a:t>
            </a:r>
            <a:r>
              <a:rPr lang="en-US" sz="2400" dirty="0"/>
              <a:t> </a:t>
            </a:r>
            <a:r>
              <a:rPr lang="sr-Cyrl-RS" sz="2400" dirty="0"/>
              <a:t>Такође је потребна снага мишића флексора, екстензора и абдуктора надлакта, који су одговорни за положаје штака унапред, уназад и у страну. Посебан значај има екстензор лакатног зглоба (</a:t>
            </a:r>
            <a:r>
              <a:rPr lang="en-US" sz="2400" dirty="0"/>
              <a:t>m. triceps </a:t>
            </a:r>
            <a:r>
              <a:rPr lang="en-US" sz="2400" dirty="0" err="1"/>
              <a:t>brachi</a:t>
            </a:r>
            <a:r>
              <a:rPr lang="sr-Cyrl-RS" sz="2400" dirty="0"/>
              <a:t>) који фиксира зглоб лакта у заузетој флексији. И мишићи флексори, екстензори, радијални и улнарни девијатори шаке трпе оптерећење одржавајући шаку у одређеној позицији, као и мишићи прстију, посебно палца.</a:t>
            </a:r>
            <a:endParaRPr lang="en-US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Ход са штакама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340768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Cyrl-RS" sz="2400" dirty="0"/>
              <a:t>Фазе увежбавања:</a:t>
            </a:r>
          </a:p>
          <a:p>
            <a:pPr lvl="0">
              <a:buFont typeface="Arial" pitchFamily="34" charset="0"/>
              <a:buChar char="•"/>
            </a:pPr>
            <a:r>
              <a:rPr lang="sr-Cyrl-RS" sz="2400" dirty="0"/>
              <a:t> </a:t>
            </a:r>
            <a:r>
              <a:rPr lang="en-US" sz="2400" dirty="0" err="1"/>
              <a:t>успостављање</a:t>
            </a:r>
            <a:r>
              <a:rPr lang="en-US" sz="2400" dirty="0"/>
              <a:t> </a:t>
            </a:r>
            <a:r>
              <a:rPr lang="en-US" sz="2400" dirty="0" err="1"/>
              <a:t>равноте</a:t>
            </a:r>
            <a:r>
              <a:rPr lang="sr-Cyrl-RS" sz="2400" dirty="0"/>
              <a:t>же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sr-Cyrl-RS" sz="2400" dirty="0"/>
              <a:t>ш</a:t>
            </a:r>
            <a:r>
              <a:rPr lang="en-US" sz="2400" dirty="0" err="1"/>
              <a:t>такама</a:t>
            </a:r>
            <a:r>
              <a:rPr lang="en-US" sz="2400" dirty="0"/>
              <a:t>,</a:t>
            </a:r>
          </a:p>
          <a:p>
            <a:pPr lvl="0">
              <a:buFont typeface="Arial" pitchFamily="34" charset="0"/>
              <a:buChar char="•"/>
            </a:pPr>
            <a:r>
              <a:rPr lang="sr-Cyrl-RS" sz="2400" dirty="0"/>
              <a:t> </a:t>
            </a:r>
            <a:r>
              <a:rPr lang="en-US" sz="2400" dirty="0" err="1"/>
              <a:t>контрола</a:t>
            </a:r>
            <a:r>
              <a:rPr lang="en-US" sz="2400" dirty="0"/>
              <a:t> </a:t>
            </a:r>
            <a:r>
              <a:rPr lang="en-US" sz="2400" dirty="0" err="1"/>
              <a:t>поло</a:t>
            </a:r>
            <a:r>
              <a:rPr lang="sr-Cyrl-RS" sz="2400" dirty="0"/>
              <a:t>ж</a:t>
            </a:r>
            <a:r>
              <a:rPr lang="en-US" sz="2400" dirty="0" err="1"/>
              <a:t>аја</a:t>
            </a:r>
            <a:r>
              <a:rPr lang="en-US" sz="2400" dirty="0"/>
              <a:t> </a:t>
            </a:r>
            <a:r>
              <a:rPr lang="en-US" sz="2400" dirty="0" err="1"/>
              <a:t>главе</a:t>
            </a:r>
            <a:r>
              <a:rPr lang="en-US" sz="2400" dirty="0"/>
              <a:t>, </a:t>
            </a:r>
            <a:r>
              <a:rPr lang="en-US" sz="2400" dirty="0" err="1"/>
              <a:t>трупа</a:t>
            </a:r>
            <a:r>
              <a:rPr lang="en-US" sz="2400" dirty="0"/>
              <a:t>, </a:t>
            </a:r>
            <a:r>
              <a:rPr lang="en-US" sz="2400" dirty="0" err="1"/>
              <a:t>карлице</a:t>
            </a:r>
            <a:r>
              <a:rPr lang="en-US" sz="2400" dirty="0"/>
              <a:t> у </a:t>
            </a:r>
            <a:r>
              <a:rPr lang="en-US" sz="2400" dirty="0" err="1"/>
              <a:t>средњој</a:t>
            </a:r>
            <a:r>
              <a:rPr lang="en-US" sz="2400" dirty="0"/>
              <a:t> </a:t>
            </a:r>
            <a:r>
              <a:rPr lang="en-US" sz="2400" dirty="0" err="1"/>
              <a:t>фронталној</a:t>
            </a:r>
            <a:r>
              <a:rPr lang="en-US" sz="2400" dirty="0"/>
              <a:t> </a:t>
            </a:r>
            <a:r>
              <a:rPr lang="en-US" sz="2400" dirty="0" err="1"/>
              <a:t>равни</a:t>
            </a:r>
            <a:r>
              <a:rPr lang="en-US" sz="2400" dirty="0"/>
              <a:t>,</a:t>
            </a:r>
          </a:p>
          <a:p>
            <a:pPr lvl="0">
              <a:buFont typeface="Arial" pitchFamily="34" charset="0"/>
              <a:buChar char="•"/>
            </a:pPr>
            <a:r>
              <a:rPr lang="sr-Cyrl-RS" sz="2400" dirty="0"/>
              <a:t> </a:t>
            </a:r>
            <a:r>
              <a:rPr lang="en-US" sz="2400" dirty="0" err="1"/>
              <a:t>постављање</a:t>
            </a:r>
            <a:r>
              <a:rPr lang="en-US" sz="2400" dirty="0"/>
              <a:t> </a:t>
            </a:r>
            <a:r>
              <a:rPr lang="sr-Cyrl-RS" sz="2400" dirty="0"/>
              <a:t>ш</a:t>
            </a:r>
            <a:r>
              <a:rPr lang="en-US" sz="2400" dirty="0" err="1"/>
              <a:t>така</a:t>
            </a:r>
            <a:r>
              <a:rPr lang="en-US" sz="2400" dirty="0"/>
              <a:t> у </a:t>
            </a:r>
            <a:r>
              <a:rPr lang="en-US" sz="2400" dirty="0" err="1"/>
              <a:t>разним</a:t>
            </a:r>
            <a:r>
              <a:rPr lang="en-US" sz="2400" dirty="0"/>
              <a:t> </a:t>
            </a:r>
            <a:r>
              <a:rPr lang="en-US" sz="2400" dirty="0" err="1"/>
              <a:t>правцима</a:t>
            </a:r>
            <a:r>
              <a:rPr lang="en-US" sz="2400" dirty="0"/>
              <a:t> и </a:t>
            </a:r>
            <a:r>
              <a:rPr lang="en-US" sz="2400" dirty="0" err="1"/>
              <a:t>поло</a:t>
            </a:r>
            <a:r>
              <a:rPr lang="sr-Cyrl-RS" sz="2400" dirty="0"/>
              <a:t>ж</a:t>
            </a:r>
            <a:r>
              <a:rPr lang="en-US" sz="2400" dirty="0" err="1"/>
              <a:t>ајима</a:t>
            </a:r>
            <a:r>
              <a:rPr lang="en-US" sz="2400" dirty="0"/>
              <a:t> и </a:t>
            </a:r>
            <a:r>
              <a:rPr lang="en-US" sz="2400" dirty="0" err="1"/>
              <a:t>успостављање</a:t>
            </a:r>
            <a:r>
              <a:rPr lang="en-US" sz="2400" dirty="0"/>
              <a:t> </a:t>
            </a:r>
            <a:r>
              <a:rPr lang="en-US" sz="2400" dirty="0" err="1"/>
              <a:t>баланса</a:t>
            </a:r>
            <a:r>
              <a:rPr lang="en-US" sz="2400" dirty="0"/>
              <a:t> у </a:t>
            </a:r>
            <a:r>
              <a:rPr lang="en-US" sz="2400" dirty="0" err="1"/>
              <a:t>тим</a:t>
            </a:r>
            <a:r>
              <a:rPr lang="en-US" sz="2400" dirty="0"/>
              <a:t> </a:t>
            </a:r>
            <a:r>
              <a:rPr lang="en-US" sz="2400" dirty="0" err="1"/>
              <a:t>поло</a:t>
            </a:r>
            <a:r>
              <a:rPr lang="sr-Cyrl-RS" sz="2400" dirty="0"/>
              <a:t>ж</a:t>
            </a:r>
            <a:r>
              <a:rPr lang="en-US" sz="2400" dirty="0" err="1"/>
              <a:t>ајима</a:t>
            </a:r>
            <a:r>
              <a:rPr lang="en-US" sz="2400" dirty="0"/>
              <a:t>,</a:t>
            </a:r>
          </a:p>
          <a:p>
            <a:pPr lvl="0">
              <a:buFont typeface="Arial" pitchFamily="34" charset="0"/>
              <a:buChar char="•"/>
            </a:pPr>
            <a:r>
              <a:rPr lang="sr-Cyrl-RS" sz="2400" dirty="0"/>
              <a:t> </a:t>
            </a:r>
            <a:r>
              <a:rPr lang="en-US" sz="2400" dirty="0" err="1"/>
              <a:t>ход</a:t>
            </a:r>
            <a:r>
              <a:rPr lang="en-US" sz="2400" dirty="0"/>
              <a:t>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sr-Cyrl-RS" sz="2400" dirty="0"/>
              <a:t>ш</a:t>
            </a:r>
            <a:r>
              <a:rPr lang="en-US" sz="2400" dirty="0" err="1"/>
              <a:t>такама</a:t>
            </a:r>
            <a:r>
              <a:rPr lang="en-US" sz="2400" dirty="0"/>
              <a:t> (</a:t>
            </a:r>
            <a:r>
              <a:rPr lang="en-US" sz="2400" dirty="0" err="1"/>
              <a:t>мање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/>
              <a:t>ве</a:t>
            </a:r>
            <a:r>
              <a:rPr lang="sr-Cyrl-RS" sz="2400" dirty="0"/>
              <a:t>ћ</a:t>
            </a:r>
            <a:r>
              <a:rPr lang="en-US" sz="2400" dirty="0"/>
              <a:t>е </a:t>
            </a:r>
            <a:r>
              <a:rPr lang="en-US" sz="2400" dirty="0" err="1"/>
              <a:t>растере</a:t>
            </a:r>
            <a:r>
              <a:rPr lang="sr-Cyrl-RS" sz="2400" dirty="0"/>
              <a:t>ћ</a:t>
            </a:r>
            <a:r>
              <a:rPr lang="en-US" sz="2400" dirty="0" err="1"/>
              <a:t>ење</a:t>
            </a:r>
            <a:r>
              <a:rPr lang="en-US" sz="2400" dirty="0"/>
              <a:t> </a:t>
            </a:r>
            <a:r>
              <a:rPr lang="en-US" sz="2400" dirty="0" err="1"/>
              <a:t>једне</a:t>
            </a:r>
            <a:r>
              <a:rPr lang="en-US" sz="2400" dirty="0"/>
              <a:t> </a:t>
            </a:r>
            <a:r>
              <a:rPr lang="en-US" sz="2400" dirty="0" err="1"/>
              <a:t>ноге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“touch" </a:t>
            </a:r>
            <a:r>
              <a:rPr lang="en-US" sz="2400" dirty="0" err="1"/>
              <a:t>ослонца</a:t>
            </a:r>
            <a:r>
              <a:rPr lang="en-US" sz="2400" dirty="0"/>
              <a:t> </a:t>
            </a:r>
            <a:r>
              <a:rPr lang="en-US" sz="2400" dirty="0" err="1"/>
              <a:t>до</a:t>
            </a:r>
            <a:r>
              <a:rPr lang="en-US" sz="2400" dirty="0"/>
              <a:t> </a:t>
            </a:r>
            <a:r>
              <a:rPr lang="en-US" sz="2400" dirty="0" err="1"/>
              <a:t>пуног</a:t>
            </a:r>
            <a:r>
              <a:rPr lang="en-US" sz="2400" dirty="0"/>
              <a:t> </a:t>
            </a:r>
            <a:r>
              <a:rPr lang="en-US" sz="2400" dirty="0" err="1"/>
              <a:t>ослонца</a:t>
            </a:r>
            <a:r>
              <a:rPr lang="en-US" sz="2400" dirty="0"/>
              <a:t> (100% </a:t>
            </a:r>
            <a:r>
              <a:rPr lang="en-US" sz="2400" dirty="0" err="1"/>
              <a:t>телесне</a:t>
            </a:r>
            <a:r>
              <a:rPr lang="en-US" sz="2400" dirty="0"/>
              <a:t> </a:t>
            </a:r>
            <a:r>
              <a:rPr lang="en-US" sz="2400" dirty="0" err="1"/>
              <a:t>те</a:t>
            </a:r>
            <a:r>
              <a:rPr lang="sr-Cyrl-RS" sz="2400" dirty="0"/>
              <a:t>жи</a:t>
            </a:r>
            <a:r>
              <a:rPr lang="en-US" sz="2400" dirty="0" err="1"/>
              <a:t>не</a:t>
            </a:r>
            <a:r>
              <a:rPr lang="en-US" sz="2400" dirty="0"/>
              <a:t>).</a:t>
            </a:r>
            <a:endParaRPr lang="sr-Cyrl-RS" sz="2400" dirty="0"/>
          </a:p>
          <a:p>
            <a:pPr lvl="0">
              <a:buFont typeface="Arial" pitchFamily="34" charset="0"/>
              <a:buChar char="•"/>
            </a:pPr>
            <a:endParaRPr lang="sr-Cyrl-RS" sz="2400" dirty="0"/>
          </a:p>
          <a:p>
            <a:pPr lvl="0">
              <a:buFont typeface="Arial" pitchFamily="34" charset="0"/>
              <a:buChar char="•"/>
            </a:pPr>
            <a:r>
              <a:rPr lang="sr-Cyrl-RS" sz="2400" dirty="0"/>
              <a:t> Ход са штакама кад је ослонац на болесну ногу забрањен врши се забацивањем као код технике хода у разбоју. Штаке се поставе 30</a:t>
            </a:r>
            <a:r>
              <a:rPr lang="en-US" sz="2400" dirty="0"/>
              <a:t>-</a:t>
            </a:r>
            <a:r>
              <a:rPr lang="sr-Cyrl-RS" sz="2400" dirty="0"/>
              <a:t>50цм испред и у страну 10цм. Болесна нога се поставља до штака, а затим здрава до болесне.</a:t>
            </a:r>
          </a:p>
          <a:p>
            <a:pPr lvl="0"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Ход са штакама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1052736"/>
            <a:ext cx="8964488" cy="573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sr-Cyrl-RS" sz="2400" dirty="0"/>
              <a:t> Код болесника којима је дозвољен делимичан ослонац на болесну ногу користи се:</a:t>
            </a:r>
          </a:p>
          <a:p>
            <a:pPr marL="360363" lvl="0">
              <a:buFont typeface="Wingdings" pitchFamily="2" charset="2"/>
              <a:buChar char="ü"/>
            </a:pPr>
            <a:r>
              <a:rPr lang="sr-Cyrl-RS" sz="2400" dirty="0"/>
              <a:t>Четворотактни (једна штака напред, супротна нога напред, друга штака напред, преостала нога напред) </a:t>
            </a:r>
          </a:p>
          <a:p>
            <a:pPr marL="360363" lvl="0">
              <a:buFont typeface="Wingdings" pitchFamily="2" charset="2"/>
              <a:buChar char="ü"/>
            </a:pPr>
            <a:r>
              <a:rPr lang="sr-Cyrl-RS" sz="2400" dirty="0"/>
              <a:t>Тротактни (обе штаке напред, болесна па здрава нога) </a:t>
            </a:r>
          </a:p>
          <a:p>
            <a:pPr marL="360363" lvl="0">
              <a:buFont typeface="Wingdings" pitchFamily="2" charset="2"/>
              <a:buChar char="ü"/>
            </a:pPr>
            <a:r>
              <a:rPr lang="sr-Cyrl-RS" sz="2400" dirty="0"/>
              <a:t>Двотактни ход (једна шака и супротна нога истовремено, друга штака и друга нога истовремено)</a:t>
            </a:r>
            <a:endParaRPr lang="en-US" sz="2400" dirty="0"/>
          </a:p>
          <a:p>
            <a:pPr marL="360363" lvl="0">
              <a:buFont typeface="Wingdings" pitchFamily="2" charset="2"/>
              <a:buChar char="ü"/>
            </a:pPr>
            <a:endParaRPr lang="sr-Cyrl-RS" sz="1050" dirty="0"/>
          </a:p>
          <a:p>
            <a:pPr marL="360363" lvl="0">
              <a:buFont typeface="Wingdings" pitchFamily="2" charset="2"/>
              <a:buChar char="ü"/>
            </a:pPr>
            <a:r>
              <a:rPr lang="sr-Cyrl-RS" sz="2400" dirty="0"/>
              <a:t>Уз степенице: здрава, болесна, штаке</a:t>
            </a:r>
          </a:p>
          <a:p>
            <a:pPr marL="360363" lvl="0">
              <a:buFont typeface="Wingdings" pitchFamily="2" charset="2"/>
              <a:buChar char="ü"/>
            </a:pPr>
            <a:r>
              <a:rPr lang="sr-Cyrl-RS" sz="2400" dirty="0"/>
              <a:t>Низ степенице: штаке, болесна, здрава</a:t>
            </a:r>
          </a:p>
          <a:p>
            <a:pPr marL="360363" lvl="0">
              <a:buFont typeface="Wingdings" pitchFamily="2" charset="2"/>
              <a:buChar char="ü"/>
            </a:pPr>
            <a:endParaRPr lang="sr-Cyrl-RS" sz="1000" dirty="0"/>
          </a:p>
          <a:p>
            <a:pPr marL="360363"/>
            <a:r>
              <a:rPr lang="en-US" sz="2400" dirty="0" err="1"/>
              <a:t>Мерење</a:t>
            </a:r>
            <a:r>
              <a:rPr lang="en-US" sz="2400" dirty="0"/>
              <a:t> </a:t>
            </a:r>
            <a:r>
              <a:rPr lang="en-US" sz="2400" dirty="0" err="1"/>
              <a:t>дозираног</a:t>
            </a:r>
            <a:r>
              <a:rPr lang="en-US" sz="2400" dirty="0"/>
              <a:t> </a:t>
            </a:r>
            <a:r>
              <a:rPr lang="en-US" sz="2400" dirty="0" err="1"/>
              <a:t>оптер</a:t>
            </a:r>
            <a:r>
              <a:rPr lang="sr-Cyrl-RS" sz="2400" dirty="0"/>
              <a:t>ећ</a:t>
            </a:r>
            <a:r>
              <a:rPr lang="en-US" sz="2400" dirty="0" err="1"/>
              <a:t>ења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изводи</a:t>
            </a:r>
            <a:r>
              <a:rPr lang="en-US" sz="2400" dirty="0"/>
              <a:t> </a:t>
            </a:r>
            <a:r>
              <a:rPr lang="en-US" sz="2400" dirty="0" err="1"/>
              <a:t>преко</a:t>
            </a:r>
            <a:r>
              <a:rPr lang="en-US" sz="2400" dirty="0"/>
              <a:t> </a:t>
            </a:r>
            <a:r>
              <a:rPr lang="en-US" sz="2400" dirty="0" err="1"/>
              <a:t>ваге</a:t>
            </a:r>
            <a:r>
              <a:rPr lang="en-US" sz="2400" dirty="0"/>
              <a:t> </a:t>
            </a:r>
            <a:r>
              <a:rPr lang="en-US" sz="2400" dirty="0" err="1"/>
              <a:t>како</a:t>
            </a:r>
            <a:r>
              <a:rPr lang="en-US" sz="2400" dirty="0"/>
              <a:t> </a:t>
            </a:r>
            <a:r>
              <a:rPr lang="en-US" sz="2400" dirty="0" err="1"/>
              <a:t>би</a:t>
            </a:r>
            <a:r>
              <a:rPr lang="en-US" sz="2400" dirty="0"/>
              <a:t>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јасно</a:t>
            </a:r>
            <a:r>
              <a:rPr lang="en-US" sz="2400" dirty="0"/>
              <a:t> </a:t>
            </a:r>
            <a:r>
              <a:rPr lang="en-US" sz="2400" dirty="0" err="1"/>
              <a:t>осетио</a:t>
            </a:r>
            <a:r>
              <a:rPr lang="en-US" sz="2400" dirty="0"/>
              <a:t> </a:t>
            </a:r>
            <a:r>
              <a:rPr lang="en-US" sz="2400" dirty="0" err="1"/>
              <a:t>оптере</a:t>
            </a:r>
            <a:r>
              <a:rPr lang="sr-Cyrl-RS" sz="2400" dirty="0"/>
              <a:t>ћ</a:t>
            </a:r>
            <a:r>
              <a:rPr lang="en-US" sz="2400" dirty="0" err="1"/>
              <a:t>ење</a:t>
            </a:r>
            <a:r>
              <a:rPr lang="en-US" sz="2400" dirty="0"/>
              <a:t>, </a:t>
            </a:r>
            <a:r>
              <a:rPr lang="en-US" sz="2400" dirty="0" err="1"/>
              <a:t>које</a:t>
            </a:r>
            <a:r>
              <a:rPr lang="en-US" sz="2400" dirty="0"/>
              <a:t> </a:t>
            </a:r>
            <a:r>
              <a:rPr lang="en-US" sz="2400" dirty="0" err="1"/>
              <a:t>мо</a:t>
            </a:r>
            <a:r>
              <a:rPr lang="sr-Cyrl-RS" sz="2400" dirty="0"/>
              <a:t>ж</a:t>
            </a:r>
            <a:r>
              <a:rPr lang="en-US" sz="2400" dirty="0"/>
              <a:t>е </a:t>
            </a:r>
            <a:r>
              <a:rPr lang="en-US" sz="2400" dirty="0" err="1"/>
              <a:t>при</a:t>
            </a:r>
            <a:r>
              <a:rPr lang="en-US" sz="2400" dirty="0"/>
              <a:t> </a:t>
            </a:r>
            <a:r>
              <a:rPr lang="en-US" sz="2400" dirty="0" err="1"/>
              <a:t>ходу</a:t>
            </a:r>
            <a:r>
              <a:rPr lang="en-US" sz="2400" dirty="0"/>
              <a:t>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sr-Cyrl-RS" sz="2400" dirty="0"/>
              <a:t>ш</a:t>
            </a:r>
            <a:r>
              <a:rPr lang="en-US" sz="2400" dirty="0" err="1"/>
              <a:t>такама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користи</a:t>
            </a:r>
            <a:r>
              <a:rPr lang="en-US" sz="2400" dirty="0"/>
              <a:t>.</a:t>
            </a:r>
            <a:endParaRPr lang="sr-Cyrl-RS" sz="2400" dirty="0"/>
          </a:p>
          <a:p>
            <a:pPr marL="360363"/>
            <a:endParaRPr lang="en-US" sz="1000" dirty="0"/>
          </a:p>
          <a:p>
            <a:pPr lvl="0">
              <a:buFont typeface="Arial" pitchFamily="34" charset="0"/>
              <a:buChar char="•"/>
            </a:pPr>
            <a:r>
              <a:rPr lang="sr-Cyrl-RS" sz="2400" dirty="0"/>
              <a:t> При ходу са штакама, болесник може здраву ногу довести до </a:t>
            </a:r>
            <a:r>
              <a:rPr lang="sr-Cyrl-RS" sz="2400"/>
              <a:t>нивоа штака (тј. </a:t>
            </a:r>
            <a:r>
              <a:rPr lang="sr-Cyrl-RS" sz="2400" dirty="0"/>
              <a:t>мало уназад, троугао!) или испред њих.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Прелаз на под из стојећег положаја са штакама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22128"/>
            <a:ext cx="4339977" cy="313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395536" y="1628800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400" dirty="0"/>
              <a:t>Пацијент помера штаке напред и врши флексију трупа и кукова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Кад флексија достигне 100-90 степени одбацује једну штаку и ослања се на исту руку на под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Потом то исто ради другом руком</a:t>
            </a:r>
            <a:endParaRPr 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>
                <a:solidFill>
                  <a:srgbClr val="FF0000"/>
                </a:solidFill>
              </a:rPr>
              <a:t>Прелаз из лежећег става на поду у усправан став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990975"/>
            <a:ext cx="4772025" cy="28670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51520" y="1628800"/>
            <a:ext cx="8892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800" dirty="0"/>
              <a:t>Пацијент лежи у пронираном положају, штаке су поред тела</a:t>
            </a:r>
          </a:p>
          <a:p>
            <a:pPr>
              <a:buFont typeface="Arial" pitchFamily="34" charset="0"/>
              <a:buChar char="•"/>
            </a:pPr>
            <a:r>
              <a:rPr lang="sr-Cyrl-RS" sz="2800" dirty="0"/>
              <a:t>Пацијент се подиже на руке, флектира труп и кукове</a:t>
            </a:r>
          </a:p>
          <a:p>
            <a:pPr>
              <a:buFont typeface="Arial" pitchFamily="34" charset="0"/>
              <a:buChar char="•"/>
            </a:pPr>
            <a:r>
              <a:rPr lang="sr-Cyrl-RS" sz="2800" dirty="0"/>
              <a:t>Када пацијент достигне скоро вертикалан положај ногу хвата једну штаку, одупире се на њу, хвата другу штаку и ослања на обе штаке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Ход са штапом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1340768"/>
            <a:ext cx="88924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800" dirty="0"/>
              <a:t> </a:t>
            </a:r>
            <a:r>
              <a:rPr lang="sr-Cyrl-RS" sz="2400" dirty="0"/>
              <a:t>Штапови се углавном користе за делимично растерећење једне ноге.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Штап се носи у руци која је супротна повређеној нози – имитација нормалног хода (десна нога, лева рука истовремено напред).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Растојање од зглоба кука повређене ноге до штапа који се носи у супротној руци је веће него ако би се штап носио у истој руци (повећана ефикасност полуге) – на тај начин равнотежа карлице се одржава много мањом мишићном снагом односно много мањи притисак штапа је потребан. 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Ход са већим штапом (а тиме и већом флексијом у лакту) је заморнији.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Низ степенице се силази прво здравом ногом, па тек болесном и штапом.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>
                <a:solidFill>
                  <a:srgbClr val="FF0000"/>
                </a:solidFill>
              </a:rPr>
              <a:t>Задаци кинезитерапије при обуци блесника у коришћењу штака и штапова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1556792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dirty="0"/>
              <a:t> </a:t>
            </a:r>
            <a:r>
              <a:rPr lang="sr-Cyrl-RS" sz="2400" dirty="0"/>
              <a:t>Јачање мишића раменог појаса и руку, посебно депресора лопатице и екстензора у лакту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Поправљање равнотеже болесника и обука одржавања равнотеже при специфичним покретима (ослонац на једну ногу при различитим покретима руку и трупа, задржавање равнотежног положаја при гурању у страну...)</a:t>
            </a:r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Поправљање координације покрета</a:t>
            </a:r>
          </a:p>
          <a:p>
            <a:pPr>
              <a:buFont typeface="Arial" pitchFamily="34" charset="0"/>
              <a:buChar char="•"/>
            </a:pPr>
            <a:endParaRPr lang="sr-Cyrl-RS" sz="2400" dirty="0"/>
          </a:p>
          <a:p>
            <a:pPr>
              <a:buFont typeface="Arial" pitchFamily="34" charset="0"/>
              <a:buChar char="•"/>
            </a:pPr>
            <a:r>
              <a:rPr lang="sr-Cyrl-RS" sz="2400" dirty="0"/>
              <a:t> Вежбе за повећање снаге треба започети док је болесник још у кревету: подизање тела уз  помоћ руку из лежећег положаја, подизање неког терета, јачање трбушне и леђне мускулатуре...</a:t>
            </a:r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>
                <a:solidFill>
                  <a:srgbClr val="00B050"/>
                </a:solidFill>
              </a:rPr>
              <a:t>На коју раздаљину се постављају штаке приликом хода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Стопа испред и дијагонално</a:t>
            </a:r>
          </a:p>
          <a:p>
            <a:r>
              <a:rPr lang="sr-Cyrl-RS" dirty="0">
                <a:solidFill>
                  <a:srgbClr val="00B050"/>
                </a:solidFill>
              </a:rPr>
              <a:t>У којој руци се држи штап ако се жели растерећење десне ноге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Левој </a:t>
            </a:r>
            <a:endParaRPr lang="en-US" dirty="0"/>
          </a:p>
          <a:p>
            <a:r>
              <a:rPr lang="sr-Cyrl-RS" dirty="0">
                <a:solidFill>
                  <a:srgbClr val="00B050"/>
                </a:solidFill>
              </a:rPr>
              <a:t>Који мишићи имају највећи значај за правилан ход са штакама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Депресори лопатице и екстензори у лакту</a:t>
            </a:r>
            <a:endParaRPr lang="en-US" dirty="0"/>
          </a:p>
          <a:p>
            <a:r>
              <a:rPr lang="sr-Cyrl-RS" dirty="0">
                <a:solidFill>
                  <a:srgbClr val="00B050"/>
                </a:solidFill>
              </a:rPr>
              <a:t>Који је редослед постављања штака и ногу приликом пењања уз степенице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Здрава, болесна, штаке</a:t>
            </a:r>
            <a:endParaRPr lang="en-US" dirty="0"/>
          </a:p>
          <a:p>
            <a:r>
              <a:rPr lang="sr-Cyrl-RS" dirty="0">
                <a:solidFill>
                  <a:srgbClr val="00B050"/>
                </a:solidFill>
              </a:rPr>
              <a:t>Шта је двотактни ход са штакама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Истовремено померање ноге и супротне штаке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Бочно померање у кревету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Код непокретних или тешко покретних болесника обавља се преко трапеза</a:t>
            </a:r>
          </a:p>
          <a:p>
            <a:r>
              <a:rPr lang="sr-Cyrl-RS" sz="2400" dirty="0"/>
              <a:t>Рукама се ухвати за трапез и помери ка ивици кревета</a:t>
            </a:r>
          </a:p>
          <a:p>
            <a:r>
              <a:rPr lang="sr-Cyrl-RS" sz="2400" dirty="0"/>
              <a:t>Потом рукама помера карлицу и ноге</a:t>
            </a:r>
            <a:endParaRPr lang="en-US" sz="2400" dirty="0"/>
          </a:p>
        </p:txBody>
      </p:sp>
      <p:pic>
        <p:nvPicPr>
          <p:cNvPr id="3073" name="Picture 1" descr="http://www.rentittoday.com/cmsAdmin/uploads/thumb/TRAPEZE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293096"/>
            <a:ext cx="1866900" cy="244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Окретање на бок из лежећег супинираног положаја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pPr lvl="0"/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пребацује</a:t>
            </a:r>
            <a:r>
              <a:rPr lang="en-US" sz="2400" dirty="0"/>
              <a:t> </a:t>
            </a:r>
            <a:r>
              <a:rPr lang="en-US" sz="2400" dirty="0" err="1"/>
              <a:t>ногу</a:t>
            </a:r>
            <a:r>
              <a:rPr lang="en-US" sz="2400" dirty="0"/>
              <a:t> </a:t>
            </a:r>
            <a:r>
              <a:rPr lang="en-US" sz="2400" dirty="0" err="1"/>
              <a:t>преко</a:t>
            </a:r>
            <a:r>
              <a:rPr lang="en-US" sz="2400" dirty="0"/>
              <a:t> </a:t>
            </a:r>
            <a:r>
              <a:rPr lang="en-US" sz="2400" dirty="0" err="1"/>
              <a:t>ноге</a:t>
            </a:r>
            <a:r>
              <a:rPr lang="en-US" sz="2400" dirty="0"/>
              <a:t> у </a:t>
            </a:r>
            <a:r>
              <a:rPr lang="en-US" sz="2400" dirty="0" err="1"/>
              <a:t>страну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коју</a:t>
            </a:r>
            <a:r>
              <a:rPr lang="en-US" sz="2400" dirty="0"/>
              <a:t> </a:t>
            </a:r>
            <a:r>
              <a:rPr lang="en-US" sz="2400" dirty="0" err="1"/>
              <a:t>хо</a:t>
            </a:r>
            <a:r>
              <a:rPr lang="sr-Cyrl-RS" sz="2400" dirty="0"/>
              <a:t>ћ</a:t>
            </a:r>
            <a:r>
              <a:rPr lang="en-US" sz="2400" dirty="0"/>
              <a:t>е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окрене</a:t>
            </a:r>
            <a:r>
              <a:rPr lang="en-US" sz="2400" dirty="0"/>
              <a:t> (</a:t>
            </a:r>
            <a:r>
              <a:rPr lang="en-US" sz="2400" dirty="0" err="1"/>
              <a:t>лева</a:t>
            </a:r>
            <a:r>
              <a:rPr lang="en-US" sz="2400" dirty="0"/>
              <a:t> </a:t>
            </a:r>
            <a:r>
              <a:rPr lang="en-US" sz="2400" dirty="0" err="1"/>
              <a:t>нога</a:t>
            </a:r>
            <a:r>
              <a:rPr lang="en-US" sz="2400" dirty="0"/>
              <a:t> </a:t>
            </a:r>
            <a:r>
              <a:rPr lang="en-US" sz="2400" dirty="0" err="1"/>
              <a:t>преко</a:t>
            </a:r>
            <a:r>
              <a:rPr lang="en-US" sz="2400" dirty="0"/>
              <a:t> </a:t>
            </a:r>
            <a:r>
              <a:rPr lang="en-US" sz="2400" dirty="0" err="1"/>
              <a:t>десне</a:t>
            </a:r>
            <a:r>
              <a:rPr lang="en-US" sz="2400" dirty="0"/>
              <a:t> </a:t>
            </a:r>
            <a:r>
              <a:rPr lang="en-US" sz="2400" dirty="0" err="1"/>
              <a:t>код</a:t>
            </a:r>
            <a:r>
              <a:rPr lang="en-US" sz="2400" dirty="0"/>
              <a:t> </a:t>
            </a:r>
            <a:r>
              <a:rPr lang="en-US" sz="2400" dirty="0" err="1"/>
              <a:t>окретања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десни</a:t>
            </a:r>
            <a:r>
              <a:rPr lang="en-US" sz="2400" dirty="0"/>
              <a:t> </a:t>
            </a:r>
            <a:r>
              <a:rPr lang="en-US" sz="2400" dirty="0" err="1"/>
              <a:t>бок</a:t>
            </a:r>
            <a:r>
              <a:rPr lang="en-US" sz="2400" dirty="0"/>
              <a:t> и </a:t>
            </a:r>
            <a:r>
              <a:rPr lang="en-US" sz="2400" dirty="0" err="1"/>
              <a:t>обрнуто</a:t>
            </a:r>
            <a:r>
              <a:rPr lang="en-US" sz="2400" dirty="0"/>
              <a:t>). </a:t>
            </a:r>
            <a:endParaRPr lang="sr-Cyrl-RS" sz="2400" dirty="0"/>
          </a:p>
          <a:p>
            <a:pPr lvl="0"/>
            <a:r>
              <a:rPr lang="en-US" sz="2400" dirty="0" err="1"/>
              <a:t>Након</a:t>
            </a:r>
            <a:r>
              <a:rPr lang="en-US" sz="2400" dirty="0"/>
              <a:t> </a:t>
            </a:r>
            <a:r>
              <a:rPr lang="en-US" sz="2400" dirty="0" err="1"/>
              <a:t>тога</a:t>
            </a:r>
            <a:r>
              <a:rPr lang="en-US" sz="2400" dirty="0"/>
              <a:t> </a:t>
            </a:r>
            <a:r>
              <a:rPr lang="en-US" sz="2400" dirty="0" err="1"/>
              <a:t>замахом</a:t>
            </a:r>
            <a:r>
              <a:rPr lang="en-US" sz="2400" dirty="0"/>
              <a:t> </a:t>
            </a:r>
            <a:r>
              <a:rPr lang="en-US" sz="2400" dirty="0" err="1"/>
              <a:t>супротне</a:t>
            </a:r>
            <a:r>
              <a:rPr lang="en-US" sz="2400" dirty="0"/>
              <a:t> </a:t>
            </a:r>
            <a:r>
              <a:rPr lang="en-US" sz="2400" dirty="0" err="1"/>
              <a:t>руке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/>
              <a:t>обема</a:t>
            </a:r>
            <a:r>
              <a:rPr lang="en-US" sz="2400" dirty="0"/>
              <a:t> </a:t>
            </a:r>
            <a:r>
              <a:rPr lang="en-US" sz="2400" dirty="0" err="1"/>
              <a:t>рукама</a:t>
            </a:r>
            <a:r>
              <a:rPr lang="en-US" sz="2400" dirty="0"/>
              <a:t> </a:t>
            </a:r>
            <a:r>
              <a:rPr lang="en-US" sz="2400" dirty="0" err="1"/>
              <a:t>обр</a:t>
            </a:r>
            <a:r>
              <a:rPr lang="sr-Cyrl-RS" sz="2400" dirty="0"/>
              <a:t>ћ</a:t>
            </a:r>
            <a:r>
              <a:rPr lang="en-US" sz="2400" dirty="0"/>
              <a:t>е </a:t>
            </a:r>
            <a:r>
              <a:rPr lang="en-US" sz="2400" dirty="0" err="1"/>
              <a:t>труп</a:t>
            </a:r>
            <a:r>
              <a:rPr lang="en-US" sz="2400" dirty="0"/>
              <a:t> и </a:t>
            </a:r>
            <a:r>
              <a:rPr lang="en-US" sz="2400" dirty="0" err="1"/>
              <a:t>карлицу</a:t>
            </a:r>
            <a:r>
              <a:rPr lang="en-US" sz="2400" dirty="0"/>
              <a:t>. </a:t>
            </a:r>
          </a:p>
          <a:p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220072" y="1844824"/>
          <a:ext cx="3810000" cy="352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" r:id="rId3" imgW="5337098" imgH="4943170" progId="">
                  <p:embed/>
                </p:oleObj>
              </mc:Choice>
              <mc:Fallback>
                <p:oleObj name="Image" r:id="rId3" imgW="5337098" imgH="494317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844824"/>
                        <a:ext cx="3810000" cy="3529012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Окретање из леђног положаја на трбух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r>
              <a:rPr lang="sr-Cyrl-RS" sz="2400" dirty="0"/>
              <a:t>Пацијент започиње и извршава окрет истом техником као код окретања на бок, с тим што руку на коју се страну окреће постави поред тела или је елевира изнад главе</a:t>
            </a:r>
          </a:p>
          <a:p>
            <a:r>
              <a:rPr lang="sr-Cyrl-RS" sz="2400" dirty="0"/>
              <a:t>У пронираном положју пацијент се учи да врши подизање горњег дела трупа на подлактице, и потом шаке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Прелаз из лежећег у седећи положај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ле</a:t>
            </a:r>
            <a:r>
              <a:rPr lang="sr-Cyrl-RS" sz="2400" dirty="0"/>
              <a:t>ж</a:t>
            </a:r>
            <a:r>
              <a:rPr lang="en-US" sz="2400" dirty="0"/>
              <a:t>и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кревету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/>
              <a:t>поду</a:t>
            </a:r>
            <a:r>
              <a:rPr lang="en-US" sz="2400" dirty="0"/>
              <a:t> у </a:t>
            </a:r>
            <a:r>
              <a:rPr lang="en-US" sz="2400" dirty="0" err="1"/>
              <a:t>супинираном</a:t>
            </a:r>
            <a:r>
              <a:rPr lang="en-US" sz="2400" dirty="0"/>
              <a:t> </a:t>
            </a:r>
            <a:r>
              <a:rPr lang="en-US" sz="2400" dirty="0" err="1"/>
              <a:t>поло</a:t>
            </a:r>
            <a:r>
              <a:rPr lang="sr-Cyrl-RS" sz="2400" dirty="0"/>
              <a:t>ж</a:t>
            </a:r>
            <a:r>
              <a:rPr lang="en-US" sz="2400" dirty="0" err="1"/>
              <a:t>ају</a:t>
            </a:r>
            <a:r>
              <a:rPr lang="en-US" sz="2400" dirty="0"/>
              <a:t>. </a:t>
            </a:r>
            <a:endParaRPr lang="sr-Cyrl-RS" sz="2400" dirty="0"/>
          </a:p>
          <a:p>
            <a:pPr lvl="0"/>
            <a:r>
              <a:rPr lang="en-US" sz="2400" dirty="0" err="1"/>
              <a:t>Замахом</a:t>
            </a:r>
            <a:r>
              <a:rPr lang="en-US" sz="2400" dirty="0"/>
              <a:t> </a:t>
            </a:r>
            <a:r>
              <a:rPr lang="en-US" sz="2400" dirty="0" err="1"/>
              <a:t>једне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/>
              <a:t>обе</a:t>
            </a:r>
            <a:r>
              <a:rPr lang="en-US" sz="2400" dirty="0"/>
              <a:t> </a:t>
            </a:r>
            <a:r>
              <a:rPr lang="en-US" sz="2400" dirty="0" err="1"/>
              <a:t>руке</a:t>
            </a:r>
            <a:r>
              <a:rPr lang="en-US" sz="2400" dirty="0"/>
              <a:t>,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изводи</a:t>
            </a:r>
            <a:r>
              <a:rPr lang="en-US" sz="2400" dirty="0"/>
              <a:t> </a:t>
            </a:r>
            <a:r>
              <a:rPr lang="en-US" sz="2400" dirty="0" err="1"/>
              <a:t>сна</a:t>
            </a:r>
            <a:r>
              <a:rPr lang="sr-Cyrl-RS" sz="2400" dirty="0"/>
              <a:t>ж</a:t>
            </a:r>
            <a:r>
              <a:rPr lang="en-US" sz="2400" dirty="0" err="1"/>
              <a:t>ну</a:t>
            </a:r>
            <a:r>
              <a:rPr lang="en-US" sz="2400" dirty="0"/>
              <a:t> </a:t>
            </a:r>
            <a:r>
              <a:rPr lang="en-US" sz="2400" dirty="0" err="1"/>
              <a:t>торзију</a:t>
            </a:r>
            <a:r>
              <a:rPr lang="en-US" sz="2400" dirty="0"/>
              <a:t> </a:t>
            </a:r>
            <a:r>
              <a:rPr lang="en-US" sz="2400" dirty="0" err="1"/>
              <a:t>раменог</a:t>
            </a:r>
            <a:r>
              <a:rPr lang="en-US" sz="2400" dirty="0"/>
              <a:t> </a:t>
            </a:r>
            <a:r>
              <a:rPr lang="en-US" sz="2400" dirty="0" err="1"/>
              <a:t>појаса</a:t>
            </a:r>
            <a:r>
              <a:rPr lang="en-US" sz="2400" dirty="0"/>
              <a:t>, </a:t>
            </a:r>
            <a:r>
              <a:rPr lang="en-US" sz="2400" dirty="0" err="1"/>
              <a:t>горњег</a:t>
            </a:r>
            <a:r>
              <a:rPr lang="en-US" sz="2400" dirty="0"/>
              <a:t> </a:t>
            </a:r>
            <a:r>
              <a:rPr lang="en-US" sz="2400" dirty="0" err="1"/>
              <a:t>дела</a:t>
            </a:r>
            <a:r>
              <a:rPr lang="en-US" sz="2400" dirty="0"/>
              <a:t> </a:t>
            </a:r>
            <a:r>
              <a:rPr lang="en-US" sz="2400" dirty="0" err="1"/>
              <a:t>трупа</a:t>
            </a:r>
            <a:r>
              <a:rPr lang="en-US" sz="2400" dirty="0"/>
              <a:t> и </a:t>
            </a:r>
            <a:r>
              <a:rPr lang="en-US" sz="2400" dirty="0" err="1"/>
              <a:t>главе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једну</a:t>
            </a:r>
            <a:r>
              <a:rPr lang="en-US" sz="2400" dirty="0"/>
              <a:t> </a:t>
            </a:r>
            <a:r>
              <a:rPr lang="en-US" sz="2400" dirty="0" err="1"/>
              <a:t>страну</a:t>
            </a:r>
            <a:r>
              <a:rPr lang="en-US" sz="2400" dirty="0"/>
              <a:t> </a:t>
            </a:r>
            <a:r>
              <a:rPr lang="en-US" sz="2400" dirty="0" err="1"/>
              <a:t>уз</a:t>
            </a:r>
            <a:r>
              <a:rPr lang="en-US" sz="2400" dirty="0"/>
              <a:t> </a:t>
            </a:r>
            <a:r>
              <a:rPr lang="en-US" sz="2400" dirty="0" err="1"/>
              <a:t>ослањање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лакат</a:t>
            </a:r>
            <a:r>
              <a:rPr lang="en-US" sz="2400" dirty="0"/>
              <a:t>, </a:t>
            </a:r>
            <a:r>
              <a:rPr lang="en-US" sz="2400" dirty="0" err="1"/>
              <a:t>подлактицу</a:t>
            </a:r>
            <a:r>
              <a:rPr lang="en-US" sz="2400" dirty="0"/>
              <a:t> и </a:t>
            </a:r>
            <a:r>
              <a:rPr lang="sr-Cyrl-RS" sz="2400" dirty="0"/>
              <a:t>ш</a:t>
            </a:r>
            <a:r>
              <a:rPr lang="en-US" sz="2400" dirty="0" err="1"/>
              <a:t>аку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тој</a:t>
            </a:r>
            <a:r>
              <a:rPr lang="en-US" sz="2400" dirty="0"/>
              <a:t> </a:t>
            </a:r>
            <a:r>
              <a:rPr lang="en-US" sz="2400" dirty="0" err="1"/>
              <a:t>страни</a:t>
            </a:r>
            <a:r>
              <a:rPr lang="en-US" sz="2400" dirty="0"/>
              <a:t>. </a:t>
            </a:r>
            <a:endParaRPr lang="sr-Cyrl-RS" sz="2400" dirty="0"/>
          </a:p>
          <a:p>
            <a:pPr lvl="0"/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супротној</a:t>
            </a:r>
            <a:r>
              <a:rPr lang="en-US" sz="2400" dirty="0"/>
              <a:t> </a:t>
            </a:r>
            <a:r>
              <a:rPr lang="en-US" sz="2400" dirty="0" err="1"/>
              <a:t>страни</a:t>
            </a:r>
            <a:r>
              <a:rPr lang="en-US" sz="2400" dirty="0"/>
              <a:t> </a:t>
            </a:r>
            <a:r>
              <a:rPr lang="en-US" sz="2400" dirty="0" err="1"/>
              <a:t>истовремено</a:t>
            </a:r>
            <a:r>
              <a:rPr lang="en-US" sz="2400" dirty="0"/>
              <a:t> </a:t>
            </a:r>
            <a:r>
              <a:rPr lang="en-US" sz="2400" dirty="0" err="1"/>
              <a:t>пацијент</a:t>
            </a:r>
            <a:r>
              <a:rPr lang="en-US" sz="2400" dirty="0"/>
              <a:t> </a:t>
            </a:r>
            <a:r>
              <a:rPr lang="en-US" sz="2400" dirty="0" err="1"/>
              <a:t>поставља</a:t>
            </a:r>
            <a:r>
              <a:rPr lang="en-US" sz="2400" dirty="0"/>
              <a:t> </a:t>
            </a:r>
            <a:r>
              <a:rPr lang="en-US" sz="2400" dirty="0" err="1"/>
              <a:t>руку</a:t>
            </a:r>
            <a:r>
              <a:rPr lang="en-US" sz="2400" dirty="0"/>
              <a:t> у </a:t>
            </a:r>
            <a:r>
              <a:rPr lang="en-US" sz="2400" dirty="0" err="1"/>
              <a:t>упор</a:t>
            </a:r>
            <a:r>
              <a:rPr lang="en-US" sz="2400" dirty="0"/>
              <a:t> </a:t>
            </a:r>
            <a:r>
              <a:rPr lang="en-US" sz="2400" dirty="0" err="1"/>
              <a:t>преко</a:t>
            </a:r>
            <a:r>
              <a:rPr lang="en-US" sz="2400" dirty="0"/>
              <a:t> </a:t>
            </a:r>
            <a:r>
              <a:rPr lang="sr-Cyrl-RS" sz="2400" dirty="0"/>
              <a:t>ш</a:t>
            </a:r>
            <a:r>
              <a:rPr lang="en-US" sz="2400" dirty="0" err="1"/>
              <a:t>аке</a:t>
            </a:r>
            <a:r>
              <a:rPr lang="en-US" sz="2400" dirty="0"/>
              <a:t>. </a:t>
            </a:r>
            <a:r>
              <a:rPr lang="en-US" sz="2400" dirty="0" err="1"/>
              <a:t>Лакат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у </a:t>
            </a:r>
            <a:r>
              <a:rPr lang="en-US" sz="2400" dirty="0" err="1"/>
              <a:t>пуној</a:t>
            </a:r>
            <a:r>
              <a:rPr lang="en-US" sz="2400" dirty="0"/>
              <a:t> </a:t>
            </a:r>
            <a:r>
              <a:rPr lang="en-US" sz="2400" dirty="0" err="1"/>
              <a:t>екстензији</a:t>
            </a:r>
            <a:r>
              <a:rPr lang="en-US" sz="24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Бочно померање у кревету из седећег положаја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sr-Cyrl-RS" sz="2400" dirty="0"/>
              <a:t>Пацијент помера у страну једну па другу ногу</a:t>
            </a:r>
          </a:p>
          <a:p>
            <a:r>
              <a:rPr lang="sr-Cyrl-RS" sz="2400" dirty="0"/>
              <a:t>Одупирањем на руке преноси труп и карлицу на ту страну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Померање уназад из седећег положаја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Пацијент помера једну па другу руку уназад иза карлице. </a:t>
            </a:r>
          </a:p>
          <a:p>
            <a:r>
              <a:rPr lang="ru-RU" sz="2400" dirty="0"/>
              <a:t>Подиже се на руке и ротирањем карлице привлачи труп ка рукама које су у упору. Пацијент може, ако су руке снажне да замахом помери труп уназад без бочног ротирања карлице. </a:t>
            </a:r>
          </a:p>
          <a:p>
            <a:r>
              <a:rPr lang="ru-RU" sz="2400" dirty="0"/>
              <a:t>Обрнутим следом активности помера се унапред.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Прелаз из кревета у колица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sr-Cyrl-RS" dirty="0"/>
              <a:t>1. начин</a:t>
            </a:r>
          </a:p>
          <a:p>
            <a:pPr lvl="0">
              <a:buNone/>
            </a:pPr>
            <a:r>
              <a:rPr lang="sr-Cyrl-RS" dirty="0"/>
              <a:t>	</a:t>
            </a:r>
            <a:r>
              <a:rPr lang="en-US" dirty="0" err="1"/>
              <a:t>Инвалидска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постављају</a:t>
            </a:r>
            <a:r>
              <a:rPr lang="en-US" dirty="0"/>
              <a:t> </a:t>
            </a:r>
            <a:r>
              <a:rPr lang="en-US" dirty="0" err="1"/>
              <a:t>поред</a:t>
            </a:r>
            <a:r>
              <a:rPr lang="en-US" dirty="0"/>
              <a:t> </a:t>
            </a:r>
            <a:r>
              <a:rPr lang="en-US" dirty="0" err="1"/>
              <a:t>кревета</a:t>
            </a:r>
            <a:r>
              <a:rPr lang="en-US" dirty="0"/>
              <a:t> и </a:t>
            </a:r>
            <a:r>
              <a:rPr lang="en-US" dirty="0" err="1"/>
              <a:t>зако</a:t>
            </a:r>
            <a:r>
              <a:rPr lang="sr-Cyrl-RS" dirty="0"/>
              <a:t>ч</a:t>
            </a:r>
            <a:r>
              <a:rPr lang="en-US" dirty="0"/>
              <a:t>е. </a:t>
            </a:r>
            <a:r>
              <a:rPr lang="en-US" dirty="0" err="1"/>
              <a:t>Скине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рукохват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кревета</a:t>
            </a:r>
            <a:r>
              <a:rPr lang="en-US" dirty="0"/>
              <a:t>. </a:t>
            </a:r>
            <a:r>
              <a:rPr lang="en-US" dirty="0" err="1"/>
              <a:t>Пацијент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бо</a:t>
            </a:r>
            <a:r>
              <a:rPr lang="sr-Cyrl-RS" dirty="0"/>
              <a:t>ч</a:t>
            </a:r>
            <a:r>
              <a:rPr lang="en-US" dirty="0" err="1"/>
              <a:t>ним</a:t>
            </a:r>
            <a:r>
              <a:rPr lang="en-US" dirty="0"/>
              <a:t> </a:t>
            </a:r>
            <a:r>
              <a:rPr lang="en-US" dirty="0" err="1"/>
              <a:t>померањем</a:t>
            </a:r>
            <a:r>
              <a:rPr lang="en-US" dirty="0"/>
              <a:t> </a:t>
            </a:r>
            <a:r>
              <a:rPr lang="en-US" dirty="0" err="1"/>
              <a:t>пребацује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ивицу</a:t>
            </a:r>
            <a:r>
              <a:rPr lang="en-US" dirty="0"/>
              <a:t> </a:t>
            </a:r>
            <a:r>
              <a:rPr lang="en-US" dirty="0" err="1"/>
              <a:t>кревета</a:t>
            </a:r>
            <a:r>
              <a:rPr lang="en-US" dirty="0"/>
              <a:t>. </a:t>
            </a:r>
            <a:r>
              <a:rPr lang="en-US" dirty="0" err="1"/>
              <a:t>Пацијент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руком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 </a:t>
            </a:r>
            <a:r>
              <a:rPr lang="en-US" dirty="0" err="1"/>
              <a:t>хвата</a:t>
            </a:r>
            <a:r>
              <a:rPr lang="en-US" dirty="0"/>
              <a:t> </a:t>
            </a:r>
            <a:r>
              <a:rPr lang="en-US" dirty="0" err="1"/>
              <a:t>рукохват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, а </a:t>
            </a:r>
            <a:r>
              <a:rPr lang="en-US" dirty="0" err="1"/>
              <a:t>другом</a:t>
            </a:r>
            <a:r>
              <a:rPr lang="en-US" dirty="0"/>
              <a:t> </a:t>
            </a:r>
            <a:r>
              <a:rPr lang="en-US" dirty="0" err="1"/>
              <a:t>руком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ослања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sr-Cyrl-RS" dirty="0"/>
              <a:t>ш</a:t>
            </a:r>
            <a:r>
              <a:rPr lang="en-US" dirty="0" err="1"/>
              <a:t>аку</a:t>
            </a:r>
            <a:r>
              <a:rPr lang="en-US" dirty="0"/>
              <a:t> у </a:t>
            </a:r>
            <a:r>
              <a:rPr lang="en-US" dirty="0" err="1"/>
              <a:t>поло</a:t>
            </a:r>
            <a:r>
              <a:rPr lang="sr-Cyrl-RS" dirty="0"/>
              <a:t>ж</a:t>
            </a:r>
            <a:r>
              <a:rPr lang="en-US" dirty="0" err="1"/>
              <a:t>ају</a:t>
            </a:r>
            <a:r>
              <a:rPr lang="en-US" dirty="0"/>
              <a:t> </a:t>
            </a:r>
            <a:r>
              <a:rPr lang="en-US" dirty="0" err="1"/>
              <a:t>упора.Након</a:t>
            </a:r>
            <a:r>
              <a:rPr lang="en-US" dirty="0"/>
              <a:t> </a:t>
            </a:r>
            <a:r>
              <a:rPr lang="en-US" dirty="0" err="1"/>
              <a:t>тога</a:t>
            </a:r>
            <a:r>
              <a:rPr lang="en-US" dirty="0"/>
              <a:t> </a:t>
            </a:r>
            <a:r>
              <a:rPr lang="en-US" dirty="0" err="1"/>
              <a:t>поди</a:t>
            </a:r>
            <a:r>
              <a:rPr lang="sr-Cyrl-RS" dirty="0"/>
              <a:t>же</a:t>
            </a:r>
            <a:r>
              <a:rPr lang="en-US" dirty="0"/>
              <a:t> </a:t>
            </a:r>
            <a:r>
              <a:rPr lang="en-US" dirty="0" err="1"/>
              <a:t>труп</a:t>
            </a:r>
            <a:r>
              <a:rPr lang="en-US" dirty="0"/>
              <a:t> и </a:t>
            </a:r>
            <a:r>
              <a:rPr lang="en-US" dirty="0" err="1"/>
              <a:t>ротирањем</a:t>
            </a:r>
            <a:r>
              <a:rPr lang="en-US" dirty="0"/>
              <a:t> </a:t>
            </a:r>
            <a:r>
              <a:rPr lang="en-US" dirty="0" err="1"/>
              <a:t>карлице</a:t>
            </a:r>
            <a:r>
              <a:rPr lang="en-US" dirty="0"/>
              <a:t> </a:t>
            </a:r>
            <a:r>
              <a:rPr lang="en-US" dirty="0" err="1"/>
              <a:t>преме</a:t>
            </a:r>
            <a:r>
              <a:rPr lang="sr-Cyrl-RS" dirty="0"/>
              <a:t>ш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труп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седи</a:t>
            </a:r>
            <a:r>
              <a:rPr lang="sr-Cyrl-RS" dirty="0"/>
              <a:t>ш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.</a:t>
            </a:r>
            <a:r>
              <a:rPr lang="sr-Cyrl-RS" dirty="0"/>
              <a:t> </a:t>
            </a:r>
            <a:r>
              <a:rPr lang="en-US" dirty="0" err="1"/>
              <a:t>Након</a:t>
            </a:r>
            <a:r>
              <a:rPr lang="en-US" dirty="0"/>
              <a:t> </a:t>
            </a:r>
            <a:r>
              <a:rPr lang="en-US" dirty="0" err="1"/>
              <a:t>тога</a:t>
            </a:r>
            <a:r>
              <a:rPr lang="en-US" dirty="0"/>
              <a:t> </a:t>
            </a:r>
            <a:r>
              <a:rPr lang="en-US" dirty="0" err="1"/>
              <a:t>спу</a:t>
            </a:r>
            <a:r>
              <a:rPr lang="sr-Cyrl-RS" dirty="0"/>
              <a:t>ш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једну</a:t>
            </a:r>
            <a:r>
              <a:rPr lang="en-US" dirty="0"/>
              <a:t> </a:t>
            </a:r>
            <a:r>
              <a:rPr lang="en-US" dirty="0" err="1"/>
              <a:t>па</a:t>
            </a:r>
            <a:r>
              <a:rPr lang="en-US" dirty="0"/>
              <a:t> </a:t>
            </a:r>
            <a:r>
              <a:rPr lang="en-US" dirty="0" err="1"/>
              <a:t>другу</a:t>
            </a:r>
            <a:r>
              <a:rPr lang="en-US" dirty="0"/>
              <a:t> </a:t>
            </a:r>
            <a:r>
              <a:rPr lang="en-US" dirty="0" err="1"/>
              <a:t>ногу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папу</a:t>
            </a:r>
            <a:r>
              <a:rPr lang="sr-Cyrl-RS" dirty="0"/>
              <a:t>ч</a:t>
            </a:r>
            <a:r>
              <a:rPr lang="en-US" dirty="0" err="1"/>
              <a:t>ице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.</a:t>
            </a:r>
            <a:endParaRPr lang="sr-Cyrl-RS" dirty="0"/>
          </a:p>
          <a:p>
            <a:endParaRPr lang="sr-Cyrl-RS" dirty="0"/>
          </a:p>
          <a:p>
            <a:r>
              <a:rPr lang="sr-Cyrl-RS" dirty="0"/>
              <a:t>2. начин</a:t>
            </a:r>
          </a:p>
          <a:p>
            <a:pPr>
              <a:buNone/>
            </a:pPr>
            <a:r>
              <a:rPr lang="sr-Cyrl-RS" dirty="0"/>
              <a:t>	</a:t>
            </a:r>
            <a:r>
              <a:rPr lang="en-US" dirty="0" err="1"/>
              <a:t>Други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sr-Cyrl-RS" dirty="0"/>
              <a:t>ч</a:t>
            </a:r>
            <a:r>
              <a:rPr lang="en-US" dirty="0" err="1"/>
              <a:t>ин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sr-Cyrl-RS" dirty="0"/>
              <a:t>да се </a:t>
            </a:r>
            <a:r>
              <a:rPr lang="en-US" dirty="0" err="1"/>
              <a:t>поста</a:t>
            </a:r>
            <a:r>
              <a:rPr lang="sr-Cyrl-RS" dirty="0"/>
              <a:t>ве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 </a:t>
            </a:r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кревету</a:t>
            </a:r>
            <a:r>
              <a:rPr lang="en-US" dirty="0"/>
              <a:t> </a:t>
            </a:r>
            <a:r>
              <a:rPr lang="en-US" dirty="0" err="1"/>
              <a:t>под</a:t>
            </a:r>
            <a:r>
              <a:rPr lang="en-US" dirty="0"/>
              <a:t> </a:t>
            </a:r>
            <a:r>
              <a:rPr lang="en-US" dirty="0" err="1"/>
              <a:t>правим</a:t>
            </a:r>
            <a:r>
              <a:rPr lang="en-US" dirty="0"/>
              <a:t> </a:t>
            </a:r>
            <a:r>
              <a:rPr lang="en-US" dirty="0" err="1"/>
              <a:t>углом</a:t>
            </a:r>
            <a:r>
              <a:rPr lang="en-US" dirty="0"/>
              <a:t> и </a:t>
            </a:r>
            <a:r>
              <a:rPr lang="en-US" dirty="0" err="1"/>
              <a:t>зако</a:t>
            </a:r>
            <a:r>
              <a:rPr lang="sr-Cyrl-RS" dirty="0"/>
              <a:t>ч</a:t>
            </a:r>
            <a:r>
              <a:rPr lang="en-US" dirty="0"/>
              <a:t>е (</a:t>
            </a:r>
            <a:r>
              <a:rPr lang="en-US" dirty="0" err="1"/>
              <a:t>седи</a:t>
            </a:r>
            <a:r>
              <a:rPr lang="sr-Cyrl-RS" dirty="0"/>
              <a:t>ш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постављено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ивицу</a:t>
            </a:r>
            <a:r>
              <a:rPr lang="en-US" dirty="0"/>
              <a:t> </a:t>
            </a:r>
            <a:r>
              <a:rPr lang="en-US" dirty="0" err="1"/>
              <a:t>кревета</a:t>
            </a:r>
            <a:r>
              <a:rPr lang="sr-Cyrl-RS"/>
              <a:t>)</a:t>
            </a:r>
            <a:r>
              <a:rPr lang="en-US"/>
              <a:t>. </a:t>
            </a:r>
            <a:r>
              <a:rPr lang="en-US" dirty="0" err="1"/>
              <a:t>Пацијент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окрене</a:t>
            </a:r>
            <a:r>
              <a:rPr lang="en-US" dirty="0"/>
              <a:t> </a:t>
            </a:r>
            <a:r>
              <a:rPr lang="en-US" dirty="0" err="1"/>
              <a:t>ле</a:t>
            </a:r>
            <a:r>
              <a:rPr lang="sr-Cyrl-RS" dirty="0"/>
              <a:t>ђ</a:t>
            </a:r>
            <a:r>
              <a:rPr lang="en-US" dirty="0" err="1"/>
              <a:t>има</a:t>
            </a:r>
            <a:r>
              <a:rPr lang="en-US" dirty="0"/>
              <a:t> </a:t>
            </a:r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седи</a:t>
            </a:r>
            <a:r>
              <a:rPr lang="sr-Cyrl-RS" dirty="0"/>
              <a:t>ш</a:t>
            </a:r>
            <a:r>
              <a:rPr lang="en-US" dirty="0" err="1"/>
              <a:t>ту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 и </a:t>
            </a:r>
            <a:r>
              <a:rPr lang="en-US" dirty="0" err="1"/>
              <a:t>померањем</a:t>
            </a:r>
            <a:r>
              <a:rPr lang="en-US" dirty="0"/>
              <a:t> </a:t>
            </a:r>
            <a:r>
              <a:rPr lang="en-US" dirty="0" err="1"/>
              <a:t>уназад</a:t>
            </a:r>
            <a:r>
              <a:rPr lang="en-US" dirty="0"/>
              <a:t> </a:t>
            </a:r>
            <a:r>
              <a:rPr lang="en-US" dirty="0" err="1"/>
              <a:t>прем</a:t>
            </a:r>
            <a:r>
              <a:rPr lang="sr-Cyrl-RS" dirty="0"/>
              <a:t>е</a:t>
            </a:r>
            <a:r>
              <a:rPr lang="en-US" dirty="0" err="1"/>
              <a:t>сти</a:t>
            </a:r>
            <a:r>
              <a:rPr lang="en-US" dirty="0"/>
              <a:t> </a:t>
            </a:r>
            <a:r>
              <a:rPr lang="en-US" dirty="0" err="1"/>
              <a:t>труп</a:t>
            </a:r>
            <a:r>
              <a:rPr lang="en-US" dirty="0"/>
              <a:t> и </a:t>
            </a:r>
            <a:r>
              <a:rPr lang="en-US" dirty="0" err="1"/>
              <a:t>карлицу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седи</a:t>
            </a:r>
            <a:r>
              <a:rPr lang="sr-Cyrl-RS" dirty="0"/>
              <a:t>ш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. </a:t>
            </a:r>
            <a:r>
              <a:rPr lang="en-US" dirty="0" err="1"/>
              <a:t>Колица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сада</a:t>
            </a:r>
            <a:r>
              <a:rPr lang="en-US" dirty="0"/>
              <a:t> </a:t>
            </a:r>
            <a:r>
              <a:rPr lang="en-US" dirty="0" err="1"/>
              <a:t>отко</a:t>
            </a:r>
            <a:r>
              <a:rPr lang="sr-Cyrl-RS" dirty="0"/>
              <a:t>ч</a:t>
            </a:r>
            <a:r>
              <a:rPr lang="en-US" dirty="0"/>
              <a:t>е и </a:t>
            </a:r>
            <a:r>
              <a:rPr lang="en-US" dirty="0" err="1"/>
              <a:t>мало</a:t>
            </a:r>
            <a:r>
              <a:rPr lang="en-US" dirty="0"/>
              <a:t> </a:t>
            </a:r>
            <a:r>
              <a:rPr lang="en-US" dirty="0" err="1"/>
              <a:t>помере</a:t>
            </a:r>
            <a:r>
              <a:rPr lang="en-US" dirty="0"/>
              <a:t> </a:t>
            </a:r>
            <a:r>
              <a:rPr lang="en-US" dirty="0" err="1"/>
              <a:t>уназад</a:t>
            </a:r>
            <a:r>
              <a:rPr lang="en-US" dirty="0"/>
              <a:t> </a:t>
            </a:r>
            <a:r>
              <a:rPr lang="en-US" dirty="0" err="1"/>
              <a:t>како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могле</a:t>
            </a:r>
            <a:r>
              <a:rPr lang="en-US" dirty="0"/>
              <a:t> </a:t>
            </a:r>
            <a:r>
              <a:rPr lang="en-US" dirty="0" err="1"/>
              <a:t>ноге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спусте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папу</a:t>
            </a:r>
            <a:r>
              <a:rPr lang="sr-Cyrl-RS" dirty="0"/>
              <a:t>ч</a:t>
            </a:r>
            <a:r>
              <a:rPr lang="en-US" dirty="0" err="1"/>
              <a:t>ице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2338</Words>
  <Application>Microsoft Office PowerPoint</Application>
  <PresentationFormat>On-screen Show (4:3)</PresentationFormat>
  <Paragraphs>146</Paragraphs>
  <Slides>29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Wingdings</vt:lpstr>
      <vt:lpstr>Office Theme</vt:lpstr>
      <vt:lpstr>Image</vt:lpstr>
      <vt:lpstr>Трансфер </vt:lpstr>
      <vt:lpstr>Трансфер</vt:lpstr>
      <vt:lpstr>Бочно померање у кревету</vt:lpstr>
      <vt:lpstr>Окретање на бок из лежећег супинираног положаја</vt:lpstr>
      <vt:lpstr>Окретање из леђног положаја на трбух</vt:lpstr>
      <vt:lpstr>Прелаз из лежећег у седећи положај</vt:lpstr>
      <vt:lpstr>Бочно померање у кревету из седећег положаја</vt:lpstr>
      <vt:lpstr>Померање уназад из седећег положаја</vt:lpstr>
      <vt:lpstr>Прелаз из кревета у колица</vt:lpstr>
      <vt:lpstr>Прелаз из колица у кревет</vt:lpstr>
      <vt:lpstr> Прелаз из колица на столицу</vt:lpstr>
      <vt:lpstr>Прелаз из колица на под</vt:lpstr>
      <vt:lpstr>Устајање и седање у колица</vt:lpstr>
      <vt:lpstr>Активан покрет</vt:lpstr>
      <vt:lpstr>Стајање</vt:lpstr>
      <vt:lpstr>Ходање</vt:lpstr>
      <vt:lpstr>Трансфер параплегичног болесника у разбоју</vt:lpstr>
      <vt:lpstr>Ход са помагалима</vt:lpstr>
      <vt:lpstr>Избор одговарајућег помагала</vt:lpstr>
      <vt:lpstr>Избор одговарајућег помагала</vt:lpstr>
      <vt:lpstr>Задаци примене помагала</vt:lpstr>
      <vt:lpstr>Мишићи одговорни за ход са штакама</vt:lpstr>
      <vt:lpstr>Ход са штакама</vt:lpstr>
      <vt:lpstr>Ход са штакама</vt:lpstr>
      <vt:lpstr>Прелаз на под из стојећег положаја са штакама</vt:lpstr>
      <vt:lpstr>Прелаз из лежећег става на поду у усправан став</vt:lpstr>
      <vt:lpstr>Ход са штапом</vt:lpstr>
      <vt:lpstr>Задаци кинезитерапије при обуци блесника у коришћењу штака и штапова</vt:lpstr>
      <vt:lpstr>ПИТАЊА</vt:lpstr>
    </vt:vector>
  </TitlesOfParts>
  <Company>MEDF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Општа кинезитерапија</dc:title>
  <dc:creator>Dusica Djordjevic</dc:creator>
  <cp:lastModifiedBy>q</cp:lastModifiedBy>
  <cp:revision>71</cp:revision>
  <dcterms:created xsi:type="dcterms:W3CDTF">2013-03-10T16:02:33Z</dcterms:created>
  <dcterms:modified xsi:type="dcterms:W3CDTF">2020-02-12T19:46:33Z</dcterms:modified>
</cp:coreProperties>
</file>